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3" r:id="rId8"/>
    <p:sldId id="260" r:id="rId9"/>
    <p:sldId id="261" r:id="rId10"/>
    <p:sldId id="262" r:id="rId11"/>
    <p:sldId id="264" r:id="rId12"/>
  </p:sldIdLst>
  <p:sldSz cx="9144000" cy="6858000" type="screen4x3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8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2592-5B32-4456-8CD9-F54EB112EB54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3B38-D2CF-4ABA-991C-8991A47451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46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2592-5B32-4456-8CD9-F54EB112EB54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3B38-D2CF-4ABA-991C-8991A47451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30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2592-5B32-4456-8CD9-F54EB112EB54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3B38-D2CF-4ABA-991C-8991A47451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56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2592-5B32-4456-8CD9-F54EB112EB54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3B38-D2CF-4ABA-991C-8991A47451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58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2592-5B32-4456-8CD9-F54EB112EB54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3B38-D2CF-4ABA-991C-8991A47451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35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2592-5B32-4456-8CD9-F54EB112EB54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3B38-D2CF-4ABA-991C-8991A47451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87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2592-5B32-4456-8CD9-F54EB112EB54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3B38-D2CF-4ABA-991C-8991A47451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83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2592-5B32-4456-8CD9-F54EB112EB54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3B38-D2CF-4ABA-991C-8991A47451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03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2592-5B32-4456-8CD9-F54EB112EB54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3B38-D2CF-4ABA-991C-8991A47451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4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2592-5B32-4456-8CD9-F54EB112EB54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3B38-D2CF-4ABA-991C-8991A47451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07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2592-5B32-4456-8CD9-F54EB112EB54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3B38-D2CF-4ABA-991C-8991A47451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79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2592-5B32-4456-8CD9-F54EB112EB54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3B38-D2CF-4ABA-991C-8991A47451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66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de/url?sa=i&amp;rct=j&amp;q=&amp;esrc=s&amp;source=images&amp;cd=&amp;cad=rja&amp;uact=8&amp;ved=0ahUKEwjyy4GIq_fSAhXFWxoKHfjnDdEQjRwIBw&amp;url=http%3A%2F%2Fwww.billiger.de%2Ftopics%2F2996-belgien-flagge&amp;bvm=bv.150729734,d.d2s&amp;psig=AFQjCNHvZBv543conXv2m9GMIYn7SaaYTw&amp;ust=1490726451701523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://www.google.de/url?sa=i&amp;rct=j&amp;q=&amp;esrc=s&amp;source=images&amp;cd=&amp;cad=rja&amp;uact=8&amp;ved=0ahUKEwjs58zEq_fSAhVJahoKHe3KDNAQjRwIBw&amp;url=http%3A%2F%2Fwww.face2image.de%2FFlaggen_Fahnen_gratis_download.html&amp;bvm=bv.150729734,d.d2s&amp;psig=AFQjCNFO5pa4XsCsvNXt7rIF_gtafhxKJA&amp;ust=149072666289939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9.gif"/><Relationship Id="rId5" Type="http://schemas.openxmlformats.org/officeDocument/2006/relationships/image" Target="../media/image5.png"/><Relationship Id="rId10" Type="http://schemas.openxmlformats.org/officeDocument/2006/relationships/hyperlink" Target="http://www.google.de/url?sa=i&amp;rct=j&amp;q=&amp;esrc=s&amp;source=images&amp;cd=&amp;cad=rja&amp;uact=8&amp;ved=0ahUKEwjs58zEq_fSAhVJahoKHe3KDNAQjRwIBw&amp;url=http%3A%2F%2Fwww.flaggenbilder.de%2Ffrankreich-nationalflaggen-fahnen-14.html&amp;bvm=bv.150729734,d.d2s&amp;psig=AFQjCNFe2L56Z9cWXejoOOWYWJTb94djNg&amp;ust=1490726606579097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552728" cy="592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>
            <a:noAutofit/>
          </a:bodyPr>
          <a:lstStyle/>
          <a:p>
            <a:r>
              <a:rPr lang="de-DE" sz="7200" b="1" dirty="0" smtClean="0">
                <a:latin typeface="LetterOMatic!" pitchFamily="34" charset="0"/>
              </a:rPr>
              <a:t>Französisch</a:t>
            </a:r>
            <a:r>
              <a:rPr lang="de-DE" sz="5400" b="1" dirty="0" smtClean="0">
                <a:latin typeface="LetterOMatic!" pitchFamily="34" charset="0"/>
              </a:rPr>
              <a:t/>
            </a:r>
            <a:br>
              <a:rPr lang="de-DE" sz="5400" b="1" dirty="0" smtClean="0">
                <a:latin typeface="LetterOMatic!" pitchFamily="34" charset="0"/>
              </a:rPr>
            </a:br>
            <a:r>
              <a:rPr lang="de-DE" sz="5400" b="1" dirty="0" smtClean="0">
                <a:latin typeface="LetterOMatic!" pitchFamily="34" charset="0"/>
              </a:rPr>
              <a:t/>
            </a:r>
            <a:br>
              <a:rPr lang="de-DE" sz="5400" b="1" dirty="0" smtClean="0">
                <a:latin typeface="LetterOMatic!" pitchFamily="34" charset="0"/>
              </a:rPr>
            </a:br>
            <a:r>
              <a:rPr lang="de-DE" b="1" dirty="0" smtClean="0">
                <a:latin typeface="LetterOMatic!" pitchFamily="34" charset="0"/>
              </a:rPr>
              <a:t>als </a:t>
            </a:r>
            <a:r>
              <a:rPr lang="de-DE" b="1" dirty="0" smtClean="0">
                <a:solidFill>
                  <a:srgbClr val="FF0000"/>
                </a:solidFill>
                <a:latin typeface="LetterOMatic!" pitchFamily="34" charset="0"/>
              </a:rPr>
              <a:t>2</a:t>
            </a:r>
            <a:r>
              <a:rPr lang="de-DE" b="1" dirty="0" smtClean="0">
                <a:latin typeface="LetterOMatic!" pitchFamily="34" charset="0"/>
              </a:rPr>
              <a:t>. Fremdsprache</a:t>
            </a:r>
            <a:endParaRPr lang="de-DE" b="1" dirty="0">
              <a:latin typeface="LetterOMatic!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18864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0070C0"/>
                </a:solidFill>
                <a:latin typeface="+mj-lt"/>
              </a:rPr>
              <a:t>Was bringt mir Französisch </a:t>
            </a:r>
          </a:p>
          <a:p>
            <a:pPr algn="ctr"/>
            <a:r>
              <a:rPr lang="de-DE" sz="3600" b="1" dirty="0" smtClean="0">
                <a:solidFill>
                  <a:srgbClr val="0070C0"/>
                </a:solidFill>
                <a:latin typeface="+mj-lt"/>
              </a:rPr>
              <a:t>im späteren Leben?</a:t>
            </a:r>
            <a:endParaRPr lang="de-DE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85516" y="145307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In Ausbildung und Beruf: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51308" y="1914743"/>
            <a:ext cx="676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"/>
              </a:rPr>
              <a:t></a:t>
            </a:r>
            <a:r>
              <a:rPr lang="de-DE" dirty="0" smtClean="0"/>
              <a:t> </a:t>
            </a:r>
            <a:r>
              <a:rPr lang="de-DE" sz="2000" dirty="0" smtClean="0"/>
              <a:t>Frankreich ist wichtigster Wirtschaftspartner Deutschlands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1547664" y="3501008"/>
            <a:ext cx="6765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ð"/>
            </a:pPr>
            <a:r>
              <a:rPr lang="de-DE" sz="2000" dirty="0" smtClean="0">
                <a:sym typeface="Wingdings"/>
              </a:rPr>
              <a:t>Französisch ist eine der Hauptsprachen Europas und Amts-   </a:t>
            </a:r>
          </a:p>
          <a:p>
            <a:r>
              <a:rPr lang="de-DE" sz="2000" dirty="0" smtClean="0">
                <a:sym typeface="Wingdings"/>
              </a:rPr>
              <a:t>bzw. Arbeitssprache im Europäischen Parlament, der UNO, der UNESCO […]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005398" y="4844883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Für weitere Sprachen: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31640" y="5356575"/>
            <a:ext cx="698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ym typeface="Wingdings"/>
              </a:rPr>
              <a:t> Sprungbrett zu anderen romanischen Sprachen (z.B. Italienisch, Spanisch)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1565866" y="2420888"/>
            <a:ext cx="6678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"/>
              </a:rPr>
              <a:t> </a:t>
            </a:r>
            <a:r>
              <a:rPr lang="de-DE" sz="2000" dirty="0" smtClean="0">
                <a:sym typeface="Wingdings"/>
              </a:rPr>
              <a:t>Nützlich und z.T. Voraussetzung in verschiedenen Studiengängen (Immatrikulation/Auslandssemester/Praktika)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033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3017917" cy="230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Wolkenförmige Legende 1"/>
          <p:cNvSpPr/>
          <p:nvPr/>
        </p:nvSpPr>
        <p:spPr>
          <a:xfrm>
            <a:off x="1475656" y="332656"/>
            <a:ext cx="3600400" cy="2160240"/>
          </a:xfrm>
          <a:prstGeom prst="cloudCallout">
            <a:avLst>
              <a:gd name="adj1" fmla="val 67902"/>
              <a:gd name="adj2" fmla="val 78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rgbClr val="FF0000"/>
                </a:solidFill>
                <a:latin typeface="Arial Rounded MT Bold" pitchFamily="34" charset="0"/>
              </a:rPr>
              <a:t>Merci</a:t>
            </a:r>
            <a:r>
              <a:rPr lang="de-DE" sz="3200" dirty="0" smtClean="0">
                <a:latin typeface="Arial Rounded MT Bold" pitchFamily="34" charset="0"/>
              </a:rPr>
              <a:t> </a:t>
            </a:r>
          </a:p>
          <a:p>
            <a:pPr algn="ctr"/>
            <a:r>
              <a:rPr lang="de-DE" sz="3200" dirty="0" err="1" smtClean="0">
                <a:latin typeface="Comic Sans MS" pitchFamily="66" charset="0"/>
              </a:rPr>
              <a:t>pour</a:t>
            </a:r>
            <a:r>
              <a:rPr lang="de-DE" sz="3200" dirty="0" smtClean="0">
                <a:latin typeface="Comic Sans MS" pitchFamily="66" charset="0"/>
              </a:rPr>
              <a:t> </a:t>
            </a:r>
            <a:r>
              <a:rPr lang="de-DE" sz="3200" dirty="0" err="1" smtClean="0">
                <a:latin typeface="Comic Sans MS" pitchFamily="66" charset="0"/>
              </a:rPr>
              <a:t>votre</a:t>
            </a:r>
            <a:r>
              <a:rPr lang="de-DE" sz="3200" dirty="0" smtClean="0">
                <a:latin typeface="Comic Sans MS" pitchFamily="66" charset="0"/>
              </a:rPr>
              <a:t> </a:t>
            </a:r>
            <a:r>
              <a:rPr lang="de-DE" sz="3200" dirty="0" err="1" smtClean="0">
                <a:latin typeface="Comic Sans MS" pitchFamily="66" charset="0"/>
              </a:rPr>
              <a:t>attention</a:t>
            </a:r>
            <a:r>
              <a:rPr lang="de-DE" sz="3200" dirty="0" smtClean="0">
                <a:latin typeface="Comic Sans MS" pitchFamily="66" charset="0"/>
              </a:rPr>
              <a:t>!</a:t>
            </a:r>
            <a:endParaRPr lang="de-DE" sz="3200" dirty="0">
              <a:latin typeface="Comic Sans MS" pitchFamily="66" charset="0"/>
            </a:endParaRPr>
          </a:p>
        </p:txBody>
      </p:sp>
      <p:sp>
        <p:nvSpPr>
          <p:cNvPr id="1026" name="AutoShape 2" descr="data:image/jpeg;base64,/9j/4AAQSkZJRgABAQAAAQABAAD/2wCEAAkGBxQTEhQUEhQWFRUXFyAbGBgVGRkYHRobGBwcGB0cHBodHyogHxolHR8cITIlJykrMC4uGCAzODMsNygtLisBCgoKDg0OGxAQGywlICQ0LCwsLCwsLCwsLCwsLCwsLCwsLCwsLCwsLCwsLCwsLCwsLCwsLCwsLCwsLCwsLCwsLP/AABEIALAAsAMBEQACEQEDEQH/xAAcAAABBQEBAQAAAAAAAAAAAAAAAQQFBgcDCAL/xAA+EAACAQMCAwYEAwYEBgMAAAABAgMABBESIQUGMRMiQVFhcQcygZEUUrEjQnKhwfAzYrLCgpKi0eHxFTRT/8QAGwEAAQUBAQAAAAAAAAAAAAAAAAECAwQFBgf/xAAxEQACAgEDAwMDAgUFAQAAAAAAAQIRAwQSIQUxQSJRYQYTMnGhFEKBkbEjUsHR8PH/2gAMAwEAAhEDEQA/ANxoAKACgAoAKAEpOwcjLivFYbddc8qRr5uQM+3n9KfGE5v0obKSXcz3jfxggTK2sLTH8zns0/QsfsPer+Hpkp8y4K8tTFFN4l8Ur+XZHSEeUaAn7tmr8Om4orlMglqZMrt3zJdyf4l1OfTtGA+wIFWoafEl6UiJ5JM5TWVzo7V45+zIz2jLJpwfHWdsUqnjvbuv4GtSGiTsOjMPYkf1p+1eyEtkpZcevkUvFcXIVTgkM7KD65yoqGeHDJ+pIesmRE9w34pX8WNbpMPKRRk/8S4/Sq+Tp2GX48EsdTJFy4J8YYH2uYWhP5lPaL+gYfaqWXpk0riyxHVJ9zQuGcVhuE1wSJIvmpzj38vrWdOEsfDROpRkPM01Ux4tJ5EFpQCgAoAKACgAoAKACgBvd3iRoXkYIqjJZjgD3NLFOTpCOSRk3NvxbJzHYLt/+zj/AEJ5ep+1aun6c21vKeXUeEZ1DHNezMWkMkpRmzI27aAWKqfPGcAACtJ/bwKkuCvcpvk4jhU/7HMTr25AiLKVDliANJOx6j7095oU68dxrxslr7lgQqsjSl4hOsUp7N4upwxjZ9pAMEZA222xUENW5qkvFkrxVyMuZraKK4khiRlETGNi7ai5Uka8YAUHyHvUmGc5Y90n3I5NeC49omP2ZkNyeGKAjEdk6ae9sO8ZAuSAdtqoOL3c9rLLlwR0tnZRQxRymPMlt2mrTKZS7glSjgaNIYAY9Dmn/cyuXDfehlRUeTulmJ7eztU1QgwNPKyyHSQzHIaNsKzsVXSSwAzikcnCTyX2dCrlUQ/EOUpBLbxxBybnVoSVVRlMZw2rSWUr0IYHzq3DWXGTl4I5Y34ILiFm8DBJQFYgEDUrbHpgqSDU2OUZ8ohcGFheSQuJIXaNx+8hwfY+Y9DkUTxxkqaFjNo1DlL4tEER3y7dO2QdP40/qPtWXqem8bsb/oWsWpS4ZrVpdpIivGwdGGQykEEehrIcXF1Iupp8nbNIKLQAUAFABQAUAFAELzRzJDYxdpMeuyIPmdvJR+p8Klw4JZZUhk8igrZgnM3Mt1xKTLg6FBZYo8sqAbliAO8QP3iBjHhmt7DpceGPJnZMjm+CGjsHMTzd1UU477BS7YyVUHdmAIJx51ZyZYxmkhig3yT08f4aS0FrFql0JcLLqYmTClnULnSEGCDjfaqu7epb3w+KJqqqOvFuKxrJeKJGdJylxAykMY5Qda+gwCYz6KvlSY8LcYtcNcP5QjydyM47x5bku7W6iaT5pDK8nqezVtkB8t6kx4HClY2WW0RvEb555XlkOXc5YgY3wB0+lWYRUYqJC3YgvJAysHYMowpDEFQMgAHwGCR9TSbI/wDIu5nWHi86RGFZpBEeqBjp36jHkfEeNI8MLuhd7qjta8clVw50uBF2RVxlWixjQQMbUyeFNf1sVZGjta8YjjMzRwLGXhMSBCcJr2Zu9k5K5H1ps8Ta5ldPkeshZOXLpYbSIxI+kMz3TwtHrBDfLJE478OjyIxknc1WzQcsr5/SyWM1RGxcuxTGPEnYTXUrNbw6CyiIk6AxX5STsD0AU9ak/iJQTpWl3b7/ANBv2oy5KqR0z4/022PjV30r1eSBon+UebZ7ByYjqjJy0TEhW9f8p9R9jVfPpI6iNvhj8eZxZv8AyzzHDexCWA/xKfmQ+TD+vQ1zubFPHKmaUMikuCZFRDxaACgAoAKAIXmrmKKxgM0u/giDq7eCj/v4CpdPhlmlURmSagrZ5y5h45NeTNNOcsRhQOijqFXyFdHhwrFFOK7fuZmTI5snbPl0vo/Cyr2uhnRSJAZ0yN3AJWMN8gQk6/TIqDLqJW3Jcf4JYQpHUcQWLS8Uoht5WZmiMKTvbzLjtI1V8FQRjDdNgD0prxuXDVyX7r3FvaQvEOY5m7aOJmht5HZhCrd1QxzpBA2HmBgelWYaaEab5fuQyyPwQ2asPlUR2xM0CBSfIC0NbnSCwpHLyuwCU7uK0FLff5EEKg9QPSkFUmid4bx1xI7yHMjxiJZm37FNkZgoG5CZAAI8fGqmbTqltXbkljP3Jqa00L/8fbIZ1lGtZ5nXs1A+aWJFyI1wNyWJ2wQNqr7rf3ZumvBLS/ErXGuHpC4Ec0c6Nko8Z6gHByvUb/yq9jy7+ZKiCcNp98u8cms5hNAcMNmU9HH5W8x+lJnwLLCmLjyOL4PRXK/MUV7As0R9GUndG8VP/fxG9czmwywyakacJqStE1USHi0oBQA3vblI42kkIVEBZifACljFyaS8iN0jzdzpzM9/cGVsiNcrEn5VPj/E2xP0FdJpsC08DMy5HNhy5YI0VxOyLcNCoxBqZSQSNUh07lFXV08Rv0o1GSUZKF1YY4IfSXMFqqsluXiuhHMsckjI0Twu4ALAftIySSM4zgb7VDGE5ut3Mf3JG9pWL27eZ2llbVI5yzYAyfptV6EIwilHsitKVnCpOWNYU20ApGOu1IpxatC7XdABTpNxQhKcM5duLhNUKBlzgnUu3uM5FZWu6zptJJxnKnXBcwaWWWSpcE/zPyZMspNumYgi5OVUAgYJOTt0yfesLo31LhyYHjyyqTfBZ1WgknaXBTSPCuxdcMy2qPmiwp9xSuOtIpJhQlP8WFDiC9eNJVjOBKAHA21BTqAJ64zUUoRfqkrY9P8AlLxDBa28bTA4tiqqe+JPxZ0HKGMgGGRHIORkAE+lZ8pZJSrz/gsbYqJWb/l57a3SS5Jjkkx2cWg5YD5mduiddhgk5OwxVnHqHKVR7EUoKrZ25L5nfh9wJV70bYWVPzKD1H+Zckj6+dO1WmWePHdBhyOL5PSVncpIiyRsGRgCpHiD41zMk06Zpp2uDvSCiGkYeTIfjVzNutlGdtmmI/6U/wBx+lbHTdPb+4/BS1OWuEZzwC1V5keYH8OkiCZvBQ5IUHxwSD08M+VaWafocfPgr4o3yyy8QFxHE81zHHbyxFTazW4VNbFsFUKbPHpycnOMDOc4qlBbuI8p/lfglbSKzx/i5upe2ZdMhUdoQxYMw8QD8ox+7kjyxmr2HEscaXK8EE52RlTEYUj54fYVexY+W+VxdYKzxjBGuMhtYXIzjz2zvXPda65PQReJ42+OJeC/pNH951ZN87crKJJLgzRxRt+62clgACFAHtWN9PfUWTJCOmcHJ+Wi3rtHGHrbooVd3HfdLgxvxRP8l3yQXBmkcoiocheshOwXHj1Jrn/qHSZNXplihFbm+H7F3RZXh9RK8z8zJe2uF1ROjgtGTkOhyPYnODj361k9G6HPpetSlHcpL8v9rLeq1v8AEQqHBS8V2vpj+X/0xkya4By/+KyqTxo/5X1ZI8xtg1jdU6xPQJTljk4+6Lum0n333r4LXzdycp0SLNHEkcSoxfO5XYEY8TXKdF+pcsnLDscm3arwjQ1mg9KlHijPHG5AOR4HBGfXB3r0Lnib7mE0l3PmnoQecL4k1u/aRhdYB0lhkoTjvLnYOMbHBqLJji16iSM2WVLBpYntrZjcapFkubqRisSuuQoVn8e93nPebbbFVE9j35OK7RRN+Soqd5atFI0bghlOCDt9fY9R6GrsMlpNeSvJUzVPgpzMQWspDt88JPh4sn+4fWsjqWm2vei5p8t8GvVkF0ZcZ4itvBJM/wAsaFj646D6nAp0IubSGzltVnly+u3mkeWQ5d2LMfUn9B+grrMeNRioLsZMpbpWWrgtqfwzRqkd7C+JJEhbs7iJgCMgMMnSC3gQcnpmqWealO36WvfsyeKVFSuVQO3ZEsme6zKFYg+YBIB9jVzGnSZBJ0zkKltDBcU1SV89harlhQluv2ERMcscWW1d5imtwumNegyx3LHyAHTxzWP1rps+oxjii6jdtl3SZ/sS3Dnj/Mf4uFBKgWaJjpZR3WVgARj905APrVTpvRX03PKWF3CXeyTUat58dTK8a6Pikl2M9PgM0SSaoLAGnWwbEpsYvsgTolOXr9IJ1mkUt2YLKo8Xxgb+ArM6tpZ6rA8UP5u7J9Nk+3LcSnFeazdW7xTooYNriZOgI2Kke22fesrp/wBO/wADqo5sEvh2Xc2veaDjMrBrqEnbTMxN9gxSXcnES0gFLGQdiW4feI6hLozSxx/4NvGcB2cnOW30+4UsdWBiq+aFP0d33ZNCVElzqpIhkljWC4IKtAragkSKojYg7xtuRpJOdOdulM0bpuK5XhjsqtFesb14ZUljOHRgy+48/Q9PYmrM8SnFp+SHHPa7PUfBuIrcQRzJ8siBh6Z8PcHb6VymSLi2n4NeLtWZ98ceL6LeG2U7zMWb+CPH6sV+xrR6Xh3TbfgraqXFGZWfB3xZsn+LPI5QMBoCRYwxJBG5DnxGlelacsy9UWuFwVFje2xy3GQYXmWzjR5NUJmjdkXLKGb9jjGvTvkHA1CmQw+tLd80x7dIrNXF2KzFUZ2obrkVK3RbOWuUJXnUTxMkWkkscYJIwN8+Zz9K5jrH1Hp8OnrFJOV9l3NHTaPLP8lwQt7wG4hUtLEyquxY4Az9/GtXS9W02rqGOfJXyaXJBvcRtaXDUuOCtdhSxlJLa+wduBKOF2E4CgAoAKLa7AKaVPa2kKgzTdtr5Yg5sOHyzMViQuwGSFxn3wSKrarWYtNFSyOrJIYpT7Fjm5Om/Bo4iYzdqdSeIQjA8fAjP/FXOY/qXBLqDi5rZt4fzZoy0E1gUq5K1e2UkLaJVKN+U4z9h0rptPqceph92DuzPy45QdSPiC5eNg8bMjrurKSCDgjYj0NSTipR5GwfJfltrQaojHCkaKrtNIf2k0ckZPaxud+1EoxpHXV6Gsy5p7k3z/7/AAWXyjO06D2rVVpWVXwzbPgdxfXbzW7HeFgy/wAEmT/Jg33FYXU8KjkteS/pZ2qKZ8YL/teIsudokVPYkaj+v8qu9Nhtw2/cg1MrmV/hXH7q2UdnI4jbPccao2A2but3fHBxjrVnLp8eR0u5GsjRz4xxft1iURRwpGGwsQIUs5BZsEnc4UfSlxYPt83Ykp7uCLqciFWkd+ALzypzIlpaftnZyz/s4lwSqj5jv8oJP8q4brvQcuu1i+xFR49T+Tb0mtWmx+p38EVz1xATzJIkmuJkBQfkPRhjwNan03oZaXTvHONST5+Srr8sZyUovuVuulbM4SlAKACgAoAKACgApGpPsB2tNetOzbS+QFYHGknbOah1sMcsP+orXsSYnUjUZucYHZ7dJWVtGlJ8AKXx4eW/jXmUPpjVqtS48X+Hmjon1DG04LuZU5JJLbseuTk58d/HevUcago1CKS+DnJt27PmnjCzctRO6HsbKKVkPennbKJk5AwzBF2989cVS1DV8za+ET4xnzaYzcuYihBCluz+QOQNaofFQen/AIqTSN7Kf7jclWT3wfv+z4iqeEqMn1+YfpVfqMN2G/Yk0zqRXeabntL26fzmfHsrFR/IVa08GsKj8EWV3ImbeImzgE9l2katiJ0uOzk/btt3MHKlhsSAM5qtKS+69kuf0J6W3sVe9VRI4UMoDEBXILDBxhiABke1XobmitLucKcNCkbVdxVwLQ1BSvyg/USl5btiBQAUAFABQAUAFABQAUlcggoUUpbvIvkU9KE1uc/KFSqTAihbasQKVciDvhnCnuGKoEyBqJdlQAdOrEVFkyrGrZJGLfYnG5Mfs1YXFuzsXARZAxJjUOQrDILaTkjbFV46yLl2ZI8TqyN5SuuzvbSQeEyfZiFP8iamzx3YpRGYntkR1w+Xc+bE/ck1Ko2uURvll74QJpIFZuGyy47EiQTCJJBb6zGWDr072+k97A6eOdOMYz9M/wClWW4y9JQ7mYu7O3zOxZtsbsSx28smtHGvTRWm7ZzzTnwuBvYleHcBmleNRFIFdh39JwFJ3OenSsvWdV02mhKU5x3LsvJawaaeWaVcDjjvLksVxMqQyGMMSrBGI0ncb4xsNvpVfpXW8OowQm5R3yXK89w1GnyYnVcEEa21zz7lVqgpRAoAKACgAoAKACgAoAKAHdvw+WQZjikdRtlVLYP0qtqNXgwusskr9yWGKeRPb3JrjvKssS25SJ3LxAvpUtpfxBx7j7Vh9O+otPmyZIylFK+LLufRzhGLiivTQshKsCrDqCMEe4rovu7/AMWq+DPld0yV5X4as8rh0eXREzrFGdLSMuMLqwcePQZ2qLU5HjXDr9STHBMf3ViDpBsbmzGHYFpHOoqmQB2yoo6b4JYjbFV4T3J+pP8A98D5RrwV20bDofJgfsQav1y0QdhLlMOw8mI+xxSRaly7CuS48StIpRbu9rd3cjW8eWgOmM6QVCjEbsGXGDjG/hvWdi3RupRXPks90UyVcMQQVwT3T1G/Q7Dce1aUexWl3Pili6sQufIPGOwEzTSlYFUYU75dicBB4HAPTbcVxn1R0p6n7eLDD1t9zX6fqvtp7nwdueeO/iIIWgkPZMSJY+hDbFdXjj5vTaovpvpL0uoyY9TD1L8X/wBD+oaxzj6GUc13FLwYglABQAUAFABQAUAFABQAUATvJly6XUemTs16yEnu6F3OrO3p9aw+v6fFl0klKO5/y+5d0WaUMtp/qXPjXNaT284tJSkqb7jBZB8xU+31rjOl9Bz6TV45aqFxf7fqa+p10XDbAzA/3/fnXp0ElBpdvY527dse8KukjfVIJSuCP2MnZNvj97B29PHAqPJjlKlGuR2N0yQ432LwRSwyXBJkZWjuJVk06VDAqABsc9fQjwqLFvjNwklx5HTaIa1TU6DzYAfUgVYm6Vkatskearbsr26TynfHszFh/IiotPK8MXY/KqZP8CiLW8eu4vnLRyNFb20hRSIGClOpy5zqCqvT3qrmbhkdRj+rJsatFd5kshDdSxjOAQQGJLAMoYBid9Qzv61aw5N0UQZI0yMqaUbVEYAUSSk7fftY6/AuKG3Jpxa/US67iUNq2xApVyAUAFABQAUAFABQAUAFFgGKFJxdjlaA0jS/JrkTlcgKJRptoCRtLFTbzTNqyjxxoqDOXl1nvegCEbbksBUE8qWRJf1+CSOO0O+J8syQxs7SRM8entolbLxazhdW2NztsdqbHPGUqrv2fuDxtKzjyna9pe2qecyZ9lYMf5Cnal7cTkJiVyLF8YLDsuIs2NpUV/c/K36Cq/TZ7obfYm1UakQ3K3DhcEK03ZiOWNiDIEAjYkTSKSRhwFUbb7jyqTO9vqrl/wCfA3GxpxyeCTs5IVEbNq7WMMW0kOQpJbfUy7n1Bp+nlKNxm7Eze5F1ZquCAAKKfgWPcnOW+AvcTiNgyrpYkkEYwNuvrisTq3WMel0/3ItXdUW9NppZH+JEyWsi5DIw09cqdvDritPDrcOZKprnwQSxSi+VRyqw+eFwRCUAFABQAUAFABQAUj45sDokTH5VLY8gT19qZPNjirnJL9R0YuXYmZuX3FmlxpbLSkFcHIXHdOOvzA/esWHWcE9a9PapR7+LsuS0jWnU65IWSNl+YEe4I/WtrHkjNXEqTjTPnFPY1F6hu4IOwZHmsJrqMNqgxLDpLaV1LIQ2Qc/Ke7ms2TlOTTW5Lw+H+xbXCKxxGR4WuLbWHBm/aPggu0ZI3Ld7AbJwfHerkIwdTrmuCGcqdFk+D1h2vEVbwiRn+p7g/U1X6lk24tnuP00LlZcvjjwjXbxXKjeFtLfwSY/RgPuao9Ly7cjg/JY1ULVmScC7H8RF+IXVFq7wwT54zjfGrGceGa18ye1qJSxvksPMMMpXsp7mDUpxFaWiawX6dEwFJGdzqO3SqmnaTuK/q/YlnGyn1oxd8lYUU3ckm2BpPKPMhjtC95Lka9EWe85AHeO25APj6GvN+vdEefXrHpIO6uXsmdDo9Xsh/qvjwQ3xE4rJJKqrLqt2UPGFPdOdjnzII8a2vpbQY8eFvJD1p834KXUczlNPwU6uvat2ZYUtra/cAo8IUKBAoAKAFpJOrAKV+6Ad8KvZopVa3YrITgY8c7YI8Qap9RwafU4qzKyfDk2M1yXmKIl4I5kNwEOnbumQDGAc4Jz4ZryeHR8ynHM4NQuvmjo8utx7aXcx68vHmYvKzO56ls5/8e3hXruDBjxRUMfCObzylKfqEtLZ5GCxo0jflQFicb7Ab1LOSiueCOKLhY8S0200lnM8AgwzW86rMqs5wGhlK5B1eDAHNZ7gp5FvSfi+39yw+FwUskkkkkknJJ3JJ6knzrR4ql/YrSkbT8DuEaLea4brMwC/wR5GfqxP/KKw+p5d2RR9jQ00ajZoHGOHrcQSQv8ALIhU+mfH6dfpWdjm4NSRYkrieYLiy7Gcw3AYdm+mTRjOAe8VztkjcZ8xXUwlvx2jLaplj4BMzxSpbPHZqmlO2IPazPKWEaFwf2YOk50nAqrlUVK5Ld/hIljyQ/MHDRF2LBHj7WPUY5N2RlYowz4qWBIJqfBmcm03fyR5I0RFTpWRIUnzok33XPyLcmH9/ejb/fyI5N9wA8tz5Uk57VYId8V4e0ErxP8AMhxnz2z/AFqto9Zj1GCOdeSXNi+1OhnVt8MifcKBAoAKAQvrRFqPMvcWPLod8T4c8BQP1aNXHswzj6VT0etjqoOUfDomzYXjr5GgOOm1W3GDXJCmAo/lpv4Fv+4rHx/WhN1bQjtvkuPL1g1vFI9zHPHFKELTQOO0iQMH70YOoI+B3tjWdnyvI6T7eCzjjS5Irmi5QsezkEjSO8k7R6lRi7akUA4J0At1HVj5GptNjklyqG5GRNhZPPIkMQy8jBV9z4n0HX6Vay5Iwi2yKEd0qPUfB+Hrbwxwp8sahR648frXJ5JPJJyZrRjUR5TO6HmQ/Grlg5W9iG2yTAeH5H/ofpWx03Uc/bZS1GLyZlw3ickBZo2A1DDBlVlYZyMqwIO+4rUzYVk9PsVIy2stvEuHSy4VgZJJo1mnvp89nGnUJGflCr0ONyTgAVSx5FHnslworz+pPKNopUqAMQp1AEgNgjUAcA4O4ztt4Vfi7XPf/BXaPin0MDFI5K+WKmkXT4fSRSyiKS2jZlGtZRsRpIPeHj71xX1StRig8uLK6lw4/wDRr9OcJS2uHPuTHxCmhjVJPw8cry5UStuF0geXzHB29jWT9K4tVnyPD9xxjDmvctdSeOEbcbb8mZ5r0qkuGuUYDW0QnwG58B79KSeSCucnXAsY7naRKcy8JNpN2TH9xWBPqN/+rNZnSepYtbi+7fPZkufTyxvsRmK1bpXXD9iC14LLyVJE8yQS26TBzs2O8u2fqK5r6hhqY4pZ8GRwruvD/Q0en7JT2ThfyXXnd4UgEzQRzsp7NcnIT3x4A+H6Vxf08tXl1H2FkcU+X8mprpYowvburj9DJ5GySdt/IYH0HlXrGNbVtl48nNt36lwfJpUxg+sbNcCWdJDbauzdo9OQxHTfbO+cHGcEZqLJNOLiu7JIRfcsFyz2lw13Mxm7eJuxljAEc+pdB153UKMEpucge9VE1mgsa8d/gldoqIXw8v8A1WjwQNu7Na+CvLJy17INvkhH+t/0A+p8qxeo6jc9iLulx8bma9WSXBKAON7bLKjRyKGRwVYHoQdiKVNxdoRq0ebedOWXsLgxkkxtlon/ADKPP/MuwPuPOul0ef72PjujLy43FnHgfFY0je3uUd7d2DlY2KsHQHGnwwc759+tLkxOT3x4a7BHITZsHuuwaSMGJ0Ajgtmw9tHI+kSiMgiRSR3vE6cnG2KyyrGmrp+W/JNt3FRvbfs5ZIyQxR2TK9GKMVJHptn29qv423FN+SvKJxNOi+4xOhxbXrxq6oxUSABsdSo3xnyz+lQZtPDO191XXb9SSGWUOIvgQXr9kYs/sywbT4AjO48up+9J/CYlm+9FU/LBZXW1vg4E1YSai0n3I1x2Ll8O+KyrL2RYdiFLtr6IB4g+G+K5H6q0WJ4FlivX2VGl0/LU/V2J/m3mPNp2llIrDXodxuyZzgjyyQd/UVz/ANPdHa1yxa1NcXH2ZodQ1Nw4MuPnXp348RVLt+hzzdneyvXiJMZ0kqVyOuD1x5ZqDU6aGoUVk5S8MWM3Hswt710V0Vjok+dTuCQcg+/rTZ6TG5KaVSXZj1nmo7U+/c4VZ5fkiJHh1kMJNMjtCWKjRtrkABEer93ORv1xnHpFklbcY9ySES1cSItY3ljjSGZGWK4hCN+HlEgZhH3idUiBQSR+cEVn47nKnz5T8/qTz9KtFau+YZXEi91YnVV7JV7ihPl0KflYb79d+tXv4eMa8v3IHlbHXJPLL39wIxkRrgysP3VJ6D/MdwPqfCm6vOsUPkdjxuTPSFparGipGAqKAFUdAB0FczKTcrZppVwhxQKFACGgCG5p5eivYDDMPVWHVG8GH97jNS4s0sc7QzJBSR5z5i4FLZzGGcYbqrDo6+DL6fpXS6bPDKrRmZMbgx1wXi12dMFuQXwwjJVTImQSVjc7jO+w8TtTMmDHe6fYdjyy7E9wPiaXElraxf8A1DEVngdRiPQCXm7TxYnvatiOh61UywcLcuZeH/wPTbKIOg9q007SZWl3ClECgApHurgD6DkAjOx6jzxvv570PFiclav5Hx7ChyAcEjIwfX3prhGUlKatrs/YTe+zPmnR812GsSlAKAPuGTSysACVIIBGRsc7jxHpSNWKmXCG7tFWeYMvY3EemSyyQwlzkFWwRoUksrHoDis948kpKH8y8/BZ3KuCqXF9JIE7WR5NAwutmbSPEDJOBtV9RjD8V3IJSsecucCmvZhDAO91Zj0RfzN/e9RZs0MELfcXHjcmejOV+XorKBYYh6sx6u3ix/vauaz55ZZbmamOCiqJiox4tABQAUAJigCG5o5chvYjFMvqrD5kPmp/p41JhzSwy3JjJwUlyYDzXynccPkHad5Ce5MgIBI6eqv6Z9s10GDVQzxr9jPnicHaG17zNcyxtG8mz/4hVUVpMbjWygFvrUkMOOMlJLlEf3ZEPU5HdhSgFABQFhmjxQBQAUPkAoAKACgBaFwhexYOUuUZ798Rd2MHvysMqPb8zegPuRVTUaqGJfJLjxuTN/5Y5chsoRFAuPzMfmc+bH+8Vz2bPLLK5GlCCiuCYqMeLQAUAFABQAUAJSUBxvLVJEZJFDqwwVYZB+lOUpJ2uBJRUuGZPzb8JDkyWDbeML/7H/ofvWtpup7Vtmv6lXJp/wDaZbxCxkhcxzI0bj91xg/TzHtWtCcZK4uylPHKPDQ3p4ygoCgoCgoAKACksAosBcUWB34fYyTuI4UaRz+6gyfc+Q9TTJ5Yw5kx8YSl2NT5U+EhyJL5tvCFD/rf+g+9ZOo6i5cQLmLSrvI1e0tUjUJGoRFGAqjAA9BWS5Nu2W0kuEdqQUWlAKACgAoAKACgAoAKAEIpAGXE+FQ3CaJ40kXycZ+3lT45HF2nQjjF9ygcb+D1u+9tK0B/Kw7RP1DD7n2rQw9TyRVPkrT0qfYpfEfhXfx50Kkw80bB+zYq5DqGGXfgrvTSRXrvli8j+e1nHsjMPuuRVuGow+JEUsMkRz2rj5kce6sP6VNuT7DHFoEtnPRHPspP9KTel3CiRtOWLyT5LWc+8bKPu2BUL1WKP5MkWGTLDw74V38nzrHCP87ZP2XNV8nUsUfw5JI6WXkufBPg9Am91M85/Ko7NP1LH7j2qll6nkl+KosR0yXc0DhvC4bdNEEaxr5IMZ9/Os6eSWR3JliMYoe00cLQAUAFABQA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8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821" y="260648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cap="all" dirty="0" smtClean="0">
                <a:solidFill>
                  <a:srgbClr val="0070C0"/>
                </a:solidFill>
              </a:rPr>
              <a:t>Le</a:t>
            </a:r>
            <a:r>
              <a:rPr lang="de-DE" cap="all" dirty="0" smtClean="0"/>
              <a:t> </a:t>
            </a:r>
            <a:r>
              <a:rPr lang="de-DE" cap="all" dirty="0" err="1" smtClean="0">
                <a:solidFill>
                  <a:schemeClr val="bg1"/>
                </a:solidFill>
              </a:rPr>
              <a:t>français</a:t>
            </a:r>
            <a:r>
              <a:rPr lang="de-DE" cap="all" dirty="0" smtClean="0"/>
              <a:t> </a:t>
            </a:r>
            <a:r>
              <a:rPr lang="de-DE" cap="all" dirty="0" smtClean="0">
                <a:solidFill>
                  <a:schemeClr val="bg1"/>
                </a:solidFill>
              </a:rPr>
              <a:t>…</a:t>
            </a:r>
            <a:r>
              <a:rPr lang="de-DE" cap="all" dirty="0" smtClean="0">
                <a:solidFill>
                  <a:srgbClr val="FF0000"/>
                </a:solidFill>
              </a:rPr>
              <a:t>partout</a:t>
            </a:r>
            <a:endParaRPr lang="de-DE" cap="all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59" y="2081213"/>
            <a:ext cx="191452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1475656" y="1678182"/>
            <a:ext cx="2016224" cy="936104"/>
            <a:chOff x="1475656" y="1678182"/>
            <a:chExt cx="2016224" cy="936104"/>
          </a:xfrm>
        </p:grpSpPr>
        <p:sp>
          <p:nvSpPr>
            <p:cNvPr id="3" name="Abgerundete rechteckige Legende 2"/>
            <p:cNvSpPr/>
            <p:nvPr/>
          </p:nvSpPr>
          <p:spPr>
            <a:xfrm>
              <a:off x="1475656" y="1678182"/>
              <a:ext cx="2016224" cy="936104"/>
            </a:xfrm>
            <a:prstGeom prst="wedgeRoundRectCallout">
              <a:avLst>
                <a:gd name="adj1" fmla="val 100793"/>
                <a:gd name="adj2" fmla="val 31419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38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1504078" y="1758047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dirty="0" err="1" smtClean="0">
                  <a:solidFill>
                    <a:srgbClr val="FF0000"/>
                  </a:solidFill>
                  <a:latin typeface="Curlz MT" pitchFamily="82" charset="0"/>
                </a:rPr>
                <a:t>Bonjour</a:t>
              </a:r>
              <a:r>
                <a:rPr lang="de-DE" sz="3600" dirty="0" smtClean="0">
                  <a:solidFill>
                    <a:srgbClr val="FF0000"/>
                  </a:solidFill>
                  <a:latin typeface="Curlz MT" pitchFamily="82" charset="0"/>
                </a:rPr>
                <a:t>!</a:t>
              </a:r>
              <a:endParaRPr lang="de-DE" sz="3600" dirty="0">
                <a:solidFill>
                  <a:srgbClr val="FF0000"/>
                </a:solidFill>
                <a:latin typeface="Curlz MT" pitchFamily="82" charset="0"/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7215"/>
            <a:ext cx="22367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476490" y="2708920"/>
            <a:ext cx="3879486" cy="3672407"/>
            <a:chOff x="476490" y="2708920"/>
            <a:chExt cx="3879486" cy="367240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16798">
              <a:off x="663775" y="3302864"/>
              <a:ext cx="1875895" cy="101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542" y="4365104"/>
              <a:ext cx="2414638" cy="2016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2771800" y="580526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crème</a:t>
              </a:r>
              <a:endParaRPr lang="de-DE" dirty="0"/>
            </a:p>
          </p:txBody>
        </p:sp>
        <p:sp>
          <p:nvSpPr>
            <p:cNvPr id="6" name="Textfeld 5"/>
            <p:cNvSpPr txBox="1"/>
            <p:nvPr/>
          </p:nvSpPr>
          <p:spPr>
            <a:xfrm rot="846778">
              <a:off x="476490" y="4879334"/>
              <a:ext cx="1998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bonbon</a:t>
              </a:r>
              <a:endParaRPr lang="de-DE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28799" y="2708920"/>
              <a:ext cx="1494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dessert</a:t>
              </a:r>
              <a:endParaRPr lang="de-DE" dirty="0"/>
            </a:p>
          </p:txBody>
        </p:sp>
        <p:sp>
          <p:nvSpPr>
            <p:cNvPr id="8" name="Textfeld 7"/>
            <p:cNvSpPr txBox="1"/>
            <p:nvPr/>
          </p:nvSpPr>
          <p:spPr>
            <a:xfrm rot="626254">
              <a:off x="1870941" y="598993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fondue</a:t>
              </a:r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 rot="546724">
              <a:off x="2656872" y="3808620"/>
              <a:ext cx="1267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sauce</a:t>
              </a:r>
              <a:endParaRPr lang="de-DE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228827" y="2592995"/>
            <a:ext cx="2670443" cy="2800581"/>
            <a:chOff x="6228827" y="2592995"/>
            <a:chExt cx="2670443" cy="2800581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6228827" y="2592995"/>
              <a:ext cx="2670443" cy="2800581"/>
              <a:chOff x="6275218" y="3228149"/>
              <a:chExt cx="2670443" cy="2800581"/>
            </a:xfrm>
          </p:grpSpPr>
          <p:sp>
            <p:nvSpPr>
              <p:cNvPr id="10" name="Textfeld 9"/>
              <p:cNvSpPr txBox="1"/>
              <p:nvPr/>
            </p:nvSpPr>
            <p:spPr>
              <a:xfrm rot="1447069">
                <a:off x="6641405" y="3228149"/>
                <a:ext cx="230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err="1" smtClean="0">
                    <a:solidFill>
                      <a:srgbClr val="FF0000"/>
                    </a:solidFill>
                  </a:rPr>
                  <a:t>rendez-vous</a:t>
                </a:r>
                <a:endParaRPr lang="de-DE" sz="20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5218" y="3710621"/>
                <a:ext cx="2227004" cy="2318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4611215"/>
              <a:ext cx="7810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 descr="Bildergebnis für Flagge Belgie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79" y="5293887"/>
            <a:ext cx="1022754" cy="10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ldergebnis für Flagge Frankreich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51" y="4815550"/>
            <a:ext cx="957619" cy="7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ildergebnis für Flagge Schweiz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42" y="5704272"/>
            <a:ext cx="929169" cy="69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Autofit/>
          </a:bodyPr>
          <a:lstStyle/>
          <a:p>
            <a:r>
              <a:rPr lang="de-DE" sz="36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Französischunterricht </a:t>
            </a:r>
            <a:br>
              <a:rPr lang="de-DE" sz="36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</a:br>
            <a:r>
              <a:rPr lang="de-DE" sz="36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am Phoenix-Gymnasium</a:t>
            </a:r>
            <a:endParaRPr lang="de-DE" sz="3600" b="1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755576" y="1916832"/>
            <a:ext cx="7105399" cy="461665"/>
            <a:chOff x="779167" y="2153181"/>
            <a:chExt cx="7105399" cy="461665"/>
          </a:xfrm>
        </p:grpSpPr>
        <p:sp>
          <p:nvSpPr>
            <p:cNvPr id="4" name="Pfeil nach rechts 3"/>
            <p:cNvSpPr/>
            <p:nvPr/>
          </p:nvSpPr>
          <p:spPr>
            <a:xfrm>
              <a:off x="779167" y="2331873"/>
              <a:ext cx="576064" cy="18466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547664" y="2153181"/>
              <a:ext cx="6336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Lebendige Fremdsprache</a:t>
              </a:r>
              <a:endParaRPr lang="de-DE" sz="24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755576" y="2564904"/>
            <a:ext cx="7672630" cy="1569660"/>
            <a:chOff x="787802" y="2852936"/>
            <a:chExt cx="7672630" cy="1569660"/>
          </a:xfrm>
        </p:grpSpPr>
        <p:sp>
          <p:nvSpPr>
            <p:cNvPr id="7" name="Pfeil nach rechts 6"/>
            <p:cNvSpPr/>
            <p:nvPr/>
          </p:nvSpPr>
          <p:spPr>
            <a:xfrm>
              <a:off x="787802" y="2996952"/>
              <a:ext cx="576064" cy="18466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547664" y="2852936"/>
              <a:ext cx="69127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/>
                <a:t>Ziel:  </a:t>
              </a:r>
              <a:r>
                <a:rPr lang="de-DE" sz="2400" dirty="0" smtClean="0"/>
                <a:t>Kommunikation und interkulturelle Erziehung</a:t>
              </a:r>
            </a:p>
            <a:p>
              <a:r>
                <a:rPr lang="de-DE" sz="2400" dirty="0" smtClean="0"/>
                <a:t>(Interkulturelle kommunikative Kompetenz)</a:t>
              </a:r>
            </a:p>
            <a:p>
              <a:endParaRPr lang="de-DE" sz="2400" dirty="0" smtClean="0"/>
            </a:p>
            <a:p>
              <a:endParaRPr lang="de-DE" sz="2400" dirty="0" smtClean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755576" y="3573016"/>
            <a:ext cx="7849269" cy="3416320"/>
            <a:chOff x="827584" y="3534013"/>
            <a:chExt cx="7849269" cy="3416320"/>
          </a:xfrm>
        </p:grpSpPr>
        <p:sp>
          <p:nvSpPr>
            <p:cNvPr id="9" name="Pfeil nach rechts 8"/>
            <p:cNvSpPr/>
            <p:nvPr/>
          </p:nvSpPr>
          <p:spPr>
            <a:xfrm>
              <a:off x="827584" y="3717032"/>
              <a:ext cx="576064" cy="18466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548911" y="3534013"/>
              <a:ext cx="712794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Unterricht an Lebenswelt der </a:t>
              </a:r>
              <a:r>
                <a:rPr lang="de-DE" sz="2400" dirty="0" err="1" smtClean="0"/>
                <a:t>SchülerInnen</a:t>
              </a:r>
              <a:r>
                <a:rPr lang="de-DE" sz="2400" dirty="0" smtClean="0"/>
                <a:t> orientiert</a:t>
              </a:r>
            </a:p>
            <a:p>
              <a:endParaRPr lang="de-DE" sz="1000" dirty="0" smtClean="0"/>
            </a:p>
            <a:p>
              <a:r>
                <a:rPr lang="de-DE" sz="2400" dirty="0" smtClean="0"/>
                <a:t>Abwechslungsreich: </a:t>
              </a:r>
              <a:r>
                <a:rPr lang="de-DE" sz="2400" dirty="0" smtClean="0"/>
                <a:t>„Hörverstehen/Hör-Sehverstehen“, „</a:t>
              </a:r>
              <a:r>
                <a:rPr lang="de-DE" sz="2400" dirty="0" smtClean="0"/>
                <a:t>Sprechen“, „Leseverstehen“, „Schreiben“ und</a:t>
              </a:r>
            </a:p>
            <a:p>
              <a:r>
                <a:rPr lang="de-DE" sz="2400" dirty="0" smtClean="0"/>
                <a:t>„Sprachmittlung“</a:t>
              </a:r>
              <a:endParaRPr lang="de-DE" sz="2400" i="1" dirty="0" smtClean="0"/>
            </a:p>
            <a:p>
              <a:endParaRPr lang="de-DE" sz="1000" dirty="0" smtClean="0"/>
            </a:p>
            <a:p>
              <a:r>
                <a:rPr lang="de-DE" sz="2400" dirty="0" smtClean="0"/>
                <a:t>Vielfältige Unterrichtsmethoden</a:t>
              </a:r>
            </a:p>
            <a:p>
              <a:endParaRPr lang="de-DE" sz="1000" dirty="0" smtClean="0"/>
            </a:p>
            <a:p>
              <a:r>
                <a:rPr lang="de-DE" sz="2400" dirty="0" smtClean="0"/>
                <a:t>Lehrwerk „</a:t>
              </a:r>
              <a:r>
                <a:rPr lang="de-DE" sz="2400" dirty="0" err="1" smtClean="0"/>
                <a:t>Découvertes</a:t>
              </a:r>
              <a:r>
                <a:rPr lang="de-DE" sz="2400" dirty="0" smtClean="0"/>
                <a:t> – </a:t>
              </a:r>
              <a:r>
                <a:rPr lang="de-DE" sz="2400" dirty="0" err="1" smtClean="0"/>
                <a:t>Série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jaune</a:t>
              </a:r>
              <a:r>
                <a:rPr lang="de-DE" sz="2400" dirty="0" smtClean="0"/>
                <a:t>“ aus dem Klett-Verlag</a:t>
              </a:r>
            </a:p>
            <a:p>
              <a:r>
                <a:rPr lang="de-DE" dirty="0" smtClean="0"/>
                <a:t> 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52449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0070C0"/>
                </a:solidFill>
                <a:latin typeface="+mn-lt"/>
              </a:rPr>
              <a:t>Das Lehrwerk</a:t>
            </a:r>
            <a:endParaRPr lang="de-DE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146" name="Picture 2" descr="http://ecx.images-amazon.com/images/I/51IIyLsO8FL._SX373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037987" cy="537321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4788024" y="1268760"/>
            <a:ext cx="410445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Konzeption</a:t>
            </a:r>
          </a:p>
          <a:p>
            <a:endParaRPr lang="de-DE" sz="1200" b="1" dirty="0" smtClean="0">
              <a:solidFill>
                <a:srgbClr val="FF0000"/>
              </a:solidFill>
            </a:endParaRPr>
          </a:p>
          <a:p>
            <a:pPr algn="ctr"/>
            <a:r>
              <a:rPr lang="de-DE" sz="2400" b="1" dirty="0" err="1" smtClean="0"/>
              <a:t>Découvertes</a:t>
            </a:r>
            <a:r>
              <a:rPr lang="de-DE" sz="2400" b="1" dirty="0" smtClean="0"/>
              <a:t> – </a:t>
            </a:r>
            <a:r>
              <a:rPr lang="de-DE" sz="2400" b="1" dirty="0" err="1" smtClean="0"/>
              <a:t>Série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jaune</a:t>
            </a:r>
            <a:r>
              <a:rPr lang="de-DE" sz="2400" b="1" dirty="0" smtClean="0"/>
              <a:t> Französisch ab Klasse 6  </a:t>
            </a:r>
          </a:p>
          <a:p>
            <a:r>
              <a:rPr lang="de-DE" sz="1200" b="1" dirty="0" smtClean="0"/>
              <a:t>  </a:t>
            </a:r>
          </a:p>
          <a:p>
            <a:pPr>
              <a:buFontTx/>
              <a:buChar char="-"/>
            </a:pPr>
            <a:r>
              <a:rPr lang="de-DE" sz="2400" b="1" dirty="0" err="1" smtClean="0">
                <a:solidFill>
                  <a:srgbClr val="0070C0"/>
                </a:solidFill>
              </a:rPr>
              <a:t>kleinschrittig</a:t>
            </a:r>
            <a:r>
              <a:rPr lang="de-DE" sz="2400" b="1" dirty="0" smtClean="0">
                <a:solidFill>
                  <a:srgbClr val="0070C0"/>
                </a:solidFill>
              </a:rPr>
              <a:t> und methodisch vielseitig</a:t>
            </a:r>
          </a:p>
          <a:p>
            <a:endParaRPr lang="de-DE" sz="6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de-DE" sz="2400" b="1" dirty="0" smtClean="0">
                <a:solidFill>
                  <a:srgbClr val="0070C0"/>
                </a:solidFill>
              </a:rPr>
              <a:t>klare thematische Schwerpunkte</a:t>
            </a:r>
          </a:p>
          <a:p>
            <a:endParaRPr lang="de-DE" sz="6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de-DE" sz="2400" b="1" dirty="0" smtClean="0">
                <a:solidFill>
                  <a:srgbClr val="0070C0"/>
                </a:solidFill>
              </a:rPr>
              <a:t>Entwicklung aller Kompetenzen</a:t>
            </a:r>
          </a:p>
          <a:p>
            <a:endParaRPr lang="de-DE" sz="6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de-DE" sz="2400" b="1" dirty="0" smtClean="0">
                <a:solidFill>
                  <a:srgbClr val="0070C0"/>
                </a:solidFill>
              </a:rPr>
              <a:t>vielfältiges Angebot für die Differenzierung</a:t>
            </a:r>
          </a:p>
          <a:p>
            <a:pPr>
              <a:buFontTx/>
              <a:buChar char="-"/>
            </a:pPr>
            <a:endParaRPr lang="de-DE" sz="2400" b="1" dirty="0" smtClean="0">
              <a:solidFill>
                <a:srgbClr val="0070C0"/>
              </a:solidFill>
            </a:endParaRPr>
          </a:p>
          <a:p>
            <a:endParaRPr lang="de-DE" sz="2400" b="1" dirty="0" smtClean="0"/>
          </a:p>
          <a:p>
            <a:endParaRPr lang="de-D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818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5241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5993296" cy="667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de-DE" sz="3600" b="1" dirty="0" smtClean="0">
                <a:solidFill>
                  <a:srgbClr val="0070C0"/>
                </a:solidFill>
                <a:latin typeface="+mn-lt"/>
              </a:rPr>
              <a:t>Rahmenbedingungen</a:t>
            </a:r>
            <a:endParaRPr lang="de-DE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1340768"/>
            <a:ext cx="78488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  <a:sym typeface="Wingdings"/>
              </a:rPr>
              <a:t>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Unterricht in Klasse 6: 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4-stündig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  <a:sym typeface="Wingdings"/>
              </a:rPr>
              <a:t>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3 Klassenarbeiten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pro Halbjahr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(i.d.R. 5 KA +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1 mündliche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Prüfung)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/>
              <a:buChar char="ð"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Sonstige Mitarbeit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Regelmäßiges Vokabellernen </a:t>
            </a:r>
          </a:p>
          <a:p>
            <a:pPr marL="285750" indent="-285750"/>
            <a:r>
              <a:rPr lang="de-DE" sz="2400" dirty="0" smtClean="0">
                <a:latin typeface="Arial" pitchFamily="34" charset="0"/>
                <a:cs typeface="Arial" pitchFamily="34" charset="0"/>
              </a:rPr>
              <a:t>   (schriftliche Vokabelüberprüfungen)</a:t>
            </a:r>
          </a:p>
          <a:p>
            <a:pPr marL="285750" indent="-285750">
              <a:buFontTx/>
              <a:buChar char="-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Aktive Mitarbeit im Unterricht (selbständig und kooperativ) </a:t>
            </a:r>
            <a:r>
              <a:rPr lang="de-DE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Leitziel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 Kommunikationsfähigkeit</a:t>
            </a:r>
          </a:p>
          <a:p>
            <a:pPr marL="285750" indent="-285750"/>
            <a:r>
              <a:rPr lang="de-DE" sz="2400" dirty="0" smtClean="0">
                <a:latin typeface="Arial" pitchFamily="34" charset="0"/>
                <a:cs typeface="Arial" pitchFamily="34" charset="0"/>
              </a:rPr>
              <a:t>-  Präsentationen / Referate / Unterrichtsprodukte […]</a:t>
            </a:r>
          </a:p>
          <a:p>
            <a:pPr marL="285750" indent="-285750">
              <a:buFontTx/>
              <a:buChar char="-"/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391048" cy="286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27448"/>
            <a:ext cx="23780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2671413" cy="200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243385" cy="258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4082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14" y="5123151"/>
            <a:ext cx="18351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709154" y="39595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Schüleraustausch (seit 1974)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067944" y="1124744"/>
            <a:ext cx="428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mit dem </a:t>
            </a:r>
            <a:r>
              <a:rPr lang="de-DE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Lycée</a:t>
            </a:r>
            <a:r>
              <a:rPr lang="de-DE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von </a:t>
            </a:r>
            <a:r>
              <a:rPr lang="de-DE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Abbeville</a:t>
            </a:r>
            <a:endParaRPr lang="de-DE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03680" y="1656764"/>
            <a:ext cx="385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Klasse 9 im Frühjahr</a:t>
            </a:r>
            <a:endParaRPr lang="de-DE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92351" y="2523729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omic Sans MS" pitchFamily="66" charset="0"/>
              </a:rPr>
              <a:t>Sprachprüfungen, die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smtClean="0">
                <a:latin typeface="Comic Sans MS" pitchFamily="66" charset="0"/>
              </a:rPr>
              <a:t>im Rahmen einer AG in Zusammenarbeit mit dem Institut Fran</a:t>
            </a:r>
            <a:r>
              <a:rPr lang="en-US" dirty="0" smtClean="0">
                <a:latin typeface="Comic Sans MS" pitchFamily="66" charset="0"/>
              </a:rPr>
              <a:t>ç</a:t>
            </a:r>
            <a:r>
              <a:rPr lang="de-DE" dirty="0" err="1" smtClean="0">
                <a:latin typeface="Comic Sans MS" pitchFamily="66" charset="0"/>
              </a:rPr>
              <a:t>ais</a:t>
            </a:r>
            <a:r>
              <a:rPr lang="de-DE" dirty="0" smtClean="0">
                <a:latin typeface="Comic Sans MS" pitchFamily="66" charset="0"/>
              </a:rPr>
              <a:t> in Köln abgelegt werden können.</a:t>
            </a:r>
          </a:p>
          <a:p>
            <a:r>
              <a:rPr lang="de-DE" dirty="0" smtClean="0">
                <a:latin typeface="Comic Sans MS" pitchFamily="66" charset="0"/>
              </a:rPr>
              <a:t>	</a:t>
            </a:r>
          </a:p>
          <a:p>
            <a:r>
              <a:rPr lang="de-DE" dirty="0" smtClean="0">
                <a:latin typeface="Comic Sans MS" pitchFamily="66" charset="0"/>
              </a:rPr>
              <a:t>	- ab Klasse 7 </a:t>
            </a:r>
          </a:p>
          <a:p>
            <a:r>
              <a:rPr lang="de-DE" dirty="0" smtClean="0">
                <a:latin typeface="Comic Sans MS" pitchFamily="66" charset="0"/>
              </a:rPr>
              <a:t>	- weltweit anerkanntes Zertifikat</a:t>
            </a:r>
          </a:p>
          <a:p>
            <a:r>
              <a:rPr lang="de-DE" dirty="0" smtClean="0">
                <a:latin typeface="Comic Sans MS" pitchFamily="66" charset="0"/>
              </a:rPr>
              <a:t>	- nützlich für die berufliche Laufbahn</a:t>
            </a:r>
          </a:p>
          <a:p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39552" y="476672"/>
            <a:ext cx="7992888" cy="2017713"/>
            <a:chOff x="539552" y="476672"/>
            <a:chExt cx="7992888" cy="201771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76672"/>
              <a:ext cx="2017713" cy="2017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2915816" y="620688"/>
              <a:ext cx="56166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b="1" dirty="0" smtClean="0"/>
                <a:t>DELF</a:t>
              </a:r>
            </a:p>
            <a:p>
              <a:r>
                <a:rPr lang="de-DE" sz="2400" b="1" u="sng" dirty="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iplome 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d´</a:t>
              </a:r>
              <a:r>
                <a:rPr lang="de-DE" sz="2400" b="1" u="sng" dirty="0" err="1" smtClean="0">
                  <a:latin typeface="Arial" pitchFamily="34" charset="0"/>
                  <a:cs typeface="Arial" pitchFamily="34" charset="0"/>
                </a:rPr>
                <a:t>é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tudes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en </a:t>
              </a:r>
              <a:r>
                <a:rPr lang="de-DE" sz="2400" b="1" u="sng" dirty="0" err="1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angue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b="1" u="sng" dirty="0" err="1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ran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ç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aise</a:t>
              </a:r>
              <a:endParaRPr lang="de-DE" sz="2400" dirty="0" smtClean="0">
                <a:latin typeface="Arial" pitchFamily="34" charset="0"/>
                <a:cs typeface="Arial" pitchFamily="34" charset="0"/>
              </a:endParaRPr>
            </a:p>
            <a:p>
              <a:endParaRPr lang="de-DE" sz="4800" dirty="0">
                <a:latin typeface="Calvin" pitchFamily="2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566" y="3940606"/>
            <a:ext cx="1811337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97" y="4293095"/>
            <a:ext cx="2854023" cy="22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AutoShape 2" descr="data:image/jpeg;base64,/9j/4AAQSkZJRgABAQAAAQABAAD/2wCEAAkGBxQTEhQUEhQWFRUXFyAbGBgVGRkYHRobGBwcGB0cHBodHyogHxolHR8cITIlJykrMC4uGCAzODMsNygtLisBCgoKDg0OGxAQGywlICQ0LCwsLCwsLCwsLCwsLCwsLCwsLCwsLCwsLCwsLCwsLCwsLCwsLCwsLCwsLCwsLCwsLP/AABEIALAAsAMBEQACEQEDEQH/xAAcAAABBQEBAQAAAAAAAAAAAAAAAQQFBgcDCAL/xAA+EAACAQMCAwYEAwYEBgMAAAABAgMABBESIQUGMRMiQVFhcQcygZEUUrEjQnKhwfAzYrLCgpKi0eHxFTRT/8QAGwEAAQUBAQAAAAAAAAAAAAAAAAECAwQFBgf/xAAxEQACAgEDAwMDAgUFAQAAAAAAAQIRAwQSIQUxQSJRYQYTMnGhFEKBkbEjUsHR8PH/2gAMAwEAAhEDEQA/ANxoAKACgAoAKAEpOwcjLivFYbddc8qRr5uQM+3n9KfGE5v0obKSXcz3jfxggTK2sLTH8zns0/QsfsPer+Hpkp8y4K8tTFFN4l8Ur+XZHSEeUaAn7tmr8Om4orlMglqZMrt3zJdyf4l1OfTtGA+wIFWoafEl6UiJ5JM5TWVzo7V45+zIz2jLJpwfHWdsUqnjvbuv4GtSGiTsOjMPYkf1p+1eyEtkpZcevkUvFcXIVTgkM7KD65yoqGeHDJ+pIesmRE9w34pX8WNbpMPKRRk/8S4/Sq+Tp2GX48EsdTJFy4J8YYH2uYWhP5lPaL+gYfaqWXpk0riyxHVJ9zQuGcVhuE1wSJIvmpzj38vrWdOEsfDROpRkPM01Ux4tJ5EFpQCgAoAKACgAoAKACgBvd3iRoXkYIqjJZjgD3NLFOTpCOSRk3NvxbJzHYLt/+zj/AEJ5ep+1aun6c21vKeXUeEZ1DHNezMWkMkpRmzI27aAWKqfPGcAACtJ/bwKkuCvcpvk4jhU/7HMTr25AiLKVDliANJOx6j7095oU68dxrxslr7lgQqsjSl4hOsUp7N4upwxjZ9pAMEZA222xUENW5qkvFkrxVyMuZraKK4khiRlETGNi7ai5Uka8YAUHyHvUmGc5Y90n3I5NeC49omP2ZkNyeGKAjEdk6ae9sO8ZAuSAdtqoOL3c9rLLlwR0tnZRQxRymPMlt2mrTKZS7glSjgaNIYAY9Dmn/cyuXDfehlRUeTulmJ7eztU1QgwNPKyyHSQzHIaNsKzsVXSSwAzikcnCTyX2dCrlUQ/EOUpBLbxxBybnVoSVVRlMZw2rSWUr0IYHzq3DWXGTl4I5Y34ILiFm8DBJQFYgEDUrbHpgqSDU2OUZ8ohcGFheSQuJIXaNx+8hwfY+Y9DkUTxxkqaFjNo1DlL4tEER3y7dO2QdP40/qPtWXqem8bsb/oWsWpS4ZrVpdpIivGwdGGQykEEehrIcXF1Iupp8nbNIKLQAUAFABQAUAFAELzRzJDYxdpMeuyIPmdvJR+p8Klw4JZZUhk8igrZgnM3Mt1xKTLg6FBZYo8sqAbliAO8QP3iBjHhmt7DpceGPJnZMjm+CGjsHMTzd1UU477BS7YyVUHdmAIJx51ZyZYxmkhig3yT08f4aS0FrFql0JcLLqYmTClnULnSEGCDjfaqu7epb3w+KJqqqOvFuKxrJeKJGdJylxAykMY5Qda+gwCYz6KvlSY8LcYtcNcP5QjydyM47x5bku7W6iaT5pDK8nqezVtkB8t6kx4HClY2WW0RvEb555XlkOXc5YgY3wB0+lWYRUYqJC3YgvJAysHYMowpDEFQMgAHwGCR9TSbI/wDIu5nWHi86RGFZpBEeqBjp36jHkfEeNI8MLuhd7qjta8clVw50uBF2RVxlWixjQQMbUyeFNf1sVZGjta8YjjMzRwLGXhMSBCcJr2Zu9k5K5H1ps8Ta5ldPkeshZOXLpYbSIxI+kMz3TwtHrBDfLJE478OjyIxknc1WzQcsr5/SyWM1RGxcuxTGPEnYTXUrNbw6CyiIk6AxX5STsD0AU9ak/iJQTpWl3b7/ANBv2oy5KqR0z4/022PjV30r1eSBon+UebZ7ByYjqjJy0TEhW9f8p9R9jVfPpI6iNvhj8eZxZv8AyzzHDexCWA/xKfmQ+TD+vQ1zubFPHKmaUMikuCZFRDxaACgAoAKAIXmrmKKxgM0u/giDq7eCj/v4CpdPhlmlURmSagrZ5y5h45NeTNNOcsRhQOijqFXyFdHhwrFFOK7fuZmTI5snbPl0vo/Cyr2uhnRSJAZ0yN3AJWMN8gQk6/TIqDLqJW3Jcf4JYQpHUcQWLS8Uoht5WZmiMKTvbzLjtI1V8FQRjDdNgD0prxuXDVyX7r3FvaQvEOY5m7aOJmht5HZhCrd1QxzpBA2HmBgelWYaaEab5fuQyyPwQ2asPlUR2xM0CBSfIC0NbnSCwpHLyuwCU7uK0FLff5EEKg9QPSkFUmid4bx1xI7yHMjxiJZm37FNkZgoG5CZAAI8fGqmbTqltXbkljP3Jqa00L/8fbIZ1lGtZ5nXs1A+aWJFyI1wNyWJ2wQNqr7rf3ZumvBLS/ErXGuHpC4Ec0c6Nko8Z6gHByvUb/yq9jy7+ZKiCcNp98u8cms5hNAcMNmU9HH5W8x+lJnwLLCmLjyOL4PRXK/MUV7As0R9GUndG8VP/fxG9czmwywyakacJqStE1USHi0oBQA3vblI42kkIVEBZifACljFyaS8iN0jzdzpzM9/cGVsiNcrEn5VPj/E2xP0FdJpsC08DMy5HNhy5YI0VxOyLcNCoxBqZSQSNUh07lFXV08Rv0o1GSUZKF1YY4IfSXMFqqsluXiuhHMsckjI0Twu4ALAftIySSM4zgb7VDGE5ut3Mf3JG9pWL27eZ2llbVI5yzYAyfptV6EIwilHsitKVnCpOWNYU20ApGOu1IpxatC7XdABTpNxQhKcM5duLhNUKBlzgnUu3uM5FZWu6zptJJxnKnXBcwaWWWSpcE/zPyZMspNumYgi5OVUAgYJOTt0yfesLo31LhyYHjyyqTfBZ1WgknaXBTSPCuxdcMy2qPmiwp9xSuOtIpJhQlP8WFDiC9eNJVjOBKAHA21BTqAJ64zUUoRfqkrY9P8AlLxDBa28bTA4tiqqe+JPxZ0HKGMgGGRHIORkAE+lZ8pZJSrz/gsbYqJWb/l57a3SS5Jjkkx2cWg5YD5mduiddhgk5OwxVnHqHKVR7EUoKrZ25L5nfh9wJV70bYWVPzKD1H+Zckj6+dO1WmWePHdBhyOL5PSVncpIiyRsGRgCpHiD41zMk06Zpp2uDvSCiGkYeTIfjVzNutlGdtmmI/6U/wBx+lbHTdPb+4/BS1OWuEZzwC1V5keYH8OkiCZvBQ5IUHxwSD08M+VaWafocfPgr4o3yyy8QFxHE81zHHbyxFTazW4VNbFsFUKbPHpycnOMDOc4qlBbuI8p/lfglbSKzx/i5upe2ZdMhUdoQxYMw8QD8ox+7kjyxmr2HEscaXK8EE52RlTEYUj54fYVexY+W+VxdYKzxjBGuMhtYXIzjz2zvXPda65PQReJ42+OJeC/pNH951ZN87crKJJLgzRxRt+62clgACFAHtWN9PfUWTJCOmcHJ+Wi3rtHGHrbooVd3HfdLgxvxRP8l3yQXBmkcoiocheshOwXHj1Jrn/qHSZNXplihFbm+H7F3RZXh9RK8z8zJe2uF1ROjgtGTkOhyPYnODj361k9G6HPpetSlHcpL8v9rLeq1v8AEQqHBS8V2vpj+X/0xkya4By/+KyqTxo/5X1ZI8xtg1jdU6xPQJTljk4+6Lum0n333r4LXzdycp0SLNHEkcSoxfO5XYEY8TXKdF+pcsnLDscm3arwjQ1mg9KlHijPHG5AOR4HBGfXB3r0Lnib7mE0l3PmnoQecL4k1u/aRhdYB0lhkoTjvLnYOMbHBqLJji16iSM2WVLBpYntrZjcapFkubqRisSuuQoVn8e93nPebbbFVE9j35OK7RRN+Soqd5atFI0bghlOCDt9fY9R6GrsMlpNeSvJUzVPgpzMQWspDt88JPh4sn+4fWsjqWm2vei5p8t8GvVkF0ZcZ4itvBJM/wAsaFj646D6nAp0IubSGzltVnly+u3mkeWQ5d2LMfUn9B+grrMeNRioLsZMpbpWWrgtqfwzRqkd7C+JJEhbs7iJgCMgMMnSC3gQcnpmqWealO36WvfsyeKVFSuVQO3ZEsme6zKFYg+YBIB9jVzGnSZBJ0zkKltDBcU1SV89harlhQluv2ERMcscWW1d5imtwumNegyx3LHyAHTxzWP1rps+oxjii6jdtl3SZ/sS3Dnj/Mf4uFBKgWaJjpZR3WVgARj905APrVTpvRX03PKWF3CXeyTUat58dTK8a6Pikl2M9PgM0SSaoLAGnWwbEpsYvsgTolOXr9IJ1mkUt2YLKo8Xxgb+ArM6tpZ6rA8UP5u7J9Nk+3LcSnFeazdW7xTooYNriZOgI2Kke22fesrp/wBO/wADqo5sEvh2Xc2veaDjMrBrqEnbTMxN9gxSXcnES0gFLGQdiW4feI6hLozSxx/4NvGcB2cnOW30+4UsdWBiq+aFP0d33ZNCVElzqpIhkljWC4IKtAragkSKojYg7xtuRpJOdOdulM0bpuK5XhjsqtFesb14ZUljOHRgy+48/Q9PYmrM8SnFp+SHHPa7PUfBuIrcQRzJ8siBh6Z8PcHb6VymSLi2n4NeLtWZ98ceL6LeG2U7zMWb+CPH6sV+xrR6Xh3TbfgraqXFGZWfB3xZsn+LPI5QMBoCRYwxJBG5DnxGlelacsy9UWuFwVFje2xy3GQYXmWzjR5NUJmjdkXLKGb9jjGvTvkHA1CmQw+tLd80x7dIrNXF2KzFUZ2obrkVK3RbOWuUJXnUTxMkWkkscYJIwN8+Zz9K5jrH1Hp8OnrFJOV9l3NHTaPLP8lwQt7wG4hUtLEyquxY4Az9/GtXS9W02rqGOfJXyaXJBvcRtaXDUuOCtdhSxlJLa+wduBKOF2E4CgAoAKLa7AKaVPa2kKgzTdtr5Yg5sOHyzMViQuwGSFxn3wSKrarWYtNFSyOrJIYpT7Fjm5Om/Bo4iYzdqdSeIQjA8fAjP/FXOY/qXBLqDi5rZt4fzZoy0E1gUq5K1e2UkLaJVKN+U4z9h0rptPqceph92DuzPy45QdSPiC5eNg8bMjrurKSCDgjYj0NSTipR5GwfJfltrQaojHCkaKrtNIf2k0ckZPaxud+1EoxpHXV6Gsy5p7k3z/7/AAWXyjO06D2rVVpWVXwzbPgdxfXbzW7HeFgy/wAEmT/Jg33FYXU8KjkteS/pZ2qKZ8YL/teIsudokVPYkaj+v8qu9Nhtw2/cg1MrmV/hXH7q2UdnI4jbPccao2A2but3fHBxjrVnLp8eR0u5GsjRz4xxft1iURRwpGGwsQIUs5BZsEnc4UfSlxYPt83Ykp7uCLqciFWkd+ALzypzIlpaftnZyz/s4lwSqj5jv8oJP8q4brvQcuu1i+xFR49T+Tb0mtWmx+p38EVz1xATzJIkmuJkBQfkPRhjwNan03oZaXTvHONST5+Srr8sZyUovuVuulbM4SlAKACgAoAKACgApGpPsB2tNetOzbS+QFYHGknbOah1sMcsP+orXsSYnUjUZucYHZ7dJWVtGlJ8AKXx4eW/jXmUPpjVqtS48X+Hmjon1DG04LuZU5JJLbseuTk58d/HevUcago1CKS+DnJt27PmnjCzctRO6HsbKKVkPennbKJk5AwzBF2989cVS1DV8za+ET4xnzaYzcuYihBCluz+QOQNaofFQen/AIqTSN7Kf7jclWT3wfv+z4iqeEqMn1+YfpVfqMN2G/Yk0zqRXeabntL26fzmfHsrFR/IVa08GsKj8EWV3ImbeImzgE9l2katiJ0uOzk/btt3MHKlhsSAM5qtKS+69kuf0J6W3sVe9VRI4UMoDEBXILDBxhiABke1XobmitLucKcNCkbVdxVwLQ1BSvyg/USl5btiBQAUAFABQAUAFABQAUlcggoUUpbvIvkU9KE1uc/KFSqTAihbasQKVciDvhnCnuGKoEyBqJdlQAdOrEVFkyrGrZJGLfYnG5Mfs1YXFuzsXARZAxJjUOQrDILaTkjbFV46yLl2ZI8TqyN5SuuzvbSQeEyfZiFP8iamzx3YpRGYntkR1w+Xc+bE/ck1Ko2uURvll74QJpIFZuGyy47EiQTCJJBb6zGWDr072+k97A6eOdOMYz9M/wClWW4y9JQ7mYu7O3zOxZtsbsSx28smtHGvTRWm7ZzzTnwuBvYleHcBmleNRFIFdh39JwFJ3OenSsvWdV02mhKU5x3LsvJawaaeWaVcDjjvLksVxMqQyGMMSrBGI0ncb4xsNvpVfpXW8OowQm5R3yXK89w1GnyYnVcEEa21zz7lVqgpRAoAKACgAoAKACgAoAKAHdvw+WQZjikdRtlVLYP0qtqNXgwusskr9yWGKeRPb3JrjvKssS25SJ3LxAvpUtpfxBx7j7Vh9O+otPmyZIylFK+LLufRzhGLiivTQshKsCrDqCMEe4rovu7/AMWq+DPld0yV5X4as8rh0eXREzrFGdLSMuMLqwcePQZ2qLU5HjXDr9STHBMf3ViDpBsbmzGHYFpHOoqmQB2yoo6b4JYjbFV4T3J+pP8A98D5RrwV20bDofJgfsQav1y0QdhLlMOw8mI+xxSRaly7CuS48StIpRbu9rd3cjW8eWgOmM6QVCjEbsGXGDjG/hvWdi3RupRXPks90UyVcMQQVwT3T1G/Q7Dce1aUexWl3Pili6sQufIPGOwEzTSlYFUYU75dicBB4HAPTbcVxn1R0p6n7eLDD1t9zX6fqvtp7nwdueeO/iIIWgkPZMSJY+hDbFdXjj5vTaovpvpL0uoyY9TD1L8X/wBD+oaxzj6GUc13FLwYglABQAUAFABQAUAFABQAUATvJly6XUemTs16yEnu6F3OrO3p9aw+v6fFl0klKO5/y+5d0WaUMtp/qXPjXNaT284tJSkqb7jBZB8xU+31rjOl9Bz6TV45aqFxf7fqa+p10XDbAzA/3/fnXp0ElBpdvY527dse8KukjfVIJSuCP2MnZNvj97B29PHAqPJjlKlGuR2N0yQ432LwRSwyXBJkZWjuJVk06VDAqABsc9fQjwqLFvjNwklx5HTaIa1TU6DzYAfUgVYm6Vkatskearbsr26TynfHszFh/IiotPK8MXY/KqZP8CiLW8eu4vnLRyNFb20hRSIGClOpy5zqCqvT3qrmbhkdRj+rJsatFd5kshDdSxjOAQQGJLAMoYBid9Qzv61aw5N0UQZI0yMqaUbVEYAUSSk7fftY6/AuKG3Jpxa/US67iUNq2xApVyAUAFABQAUAFABQAUAFFgGKFJxdjlaA0jS/JrkTlcgKJRptoCRtLFTbzTNqyjxxoqDOXl1nvegCEbbksBUE8qWRJf1+CSOO0O+J8syQxs7SRM8entolbLxazhdW2NztsdqbHPGUqrv2fuDxtKzjyna9pe2qecyZ9lYMf5Cnal7cTkJiVyLF8YLDsuIs2NpUV/c/K36Cq/TZ7obfYm1UakQ3K3DhcEK03ZiOWNiDIEAjYkTSKSRhwFUbb7jyqTO9vqrl/wCfA3GxpxyeCTs5IVEbNq7WMMW0kOQpJbfUy7n1Bp+nlKNxm7Eze5F1ZquCAAKKfgWPcnOW+AvcTiNgyrpYkkEYwNuvrisTq3WMel0/3ItXdUW9NppZH+JEyWsi5DIw09cqdvDritPDrcOZKprnwQSxSi+VRyqw+eFwRCUAFABQAUAFABQAUj45sDokTH5VLY8gT19qZPNjirnJL9R0YuXYmZuX3FmlxpbLSkFcHIXHdOOvzA/esWHWcE9a9PapR7+LsuS0jWnU65IWSNl+YEe4I/WtrHkjNXEqTjTPnFPY1F6hu4IOwZHmsJrqMNqgxLDpLaV1LIQ2Qc/Ke7ms2TlOTTW5Lw+H+xbXCKxxGR4WuLbWHBm/aPggu0ZI3Ld7AbJwfHerkIwdTrmuCGcqdFk+D1h2vEVbwiRn+p7g/U1X6lk24tnuP00LlZcvjjwjXbxXKjeFtLfwSY/RgPuao9Ly7cjg/JY1ULVmScC7H8RF+IXVFq7wwT54zjfGrGceGa18ye1qJSxvksPMMMpXsp7mDUpxFaWiawX6dEwFJGdzqO3SqmnaTuK/q/YlnGyn1oxd8lYUU3ckm2BpPKPMhjtC95Lka9EWe85AHeO25APj6GvN+vdEefXrHpIO6uXsmdDo9Xsh/qvjwQ3xE4rJJKqrLqt2UPGFPdOdjnzII8a2vpbQY8eFvJD1p834KXUczlNPwU6uvat2ZYUtra/cAo8IUKBAoAKAFpJOrAKV+6Ad8KvZopVa3YrITgY8c7YI8Qap9RwafU4qzKyfDk2M1yXmKIl4I5kNwEOnbumQDGAc4Jz4ZryeHR8ynHM4NQuvmjo8utx7aXcx68vHmYvKzO56ls5/8e3hXruDBjxRUMfCObzylKfqEtLZ5GCxo0jflQFicb7Ab1LOSiueCOKLhY8S0200lnM8AgwzW86rMqs5wGhlK5B1eDAHNZ7gp5FvSfi+39yw+FwUskkkkkknJJ3JJ6knzrR4ql/YrSkbT8DuEaLea4brMwC/wR5GfqxP/KKw+p5d2RR9jQ00ajZoHGOHrcQSQv8ALIhU+mfH6dfpWdjm4NSRYkrieYLiy7Gcw3AYdm+mTRjOAe8VztkjcZ8xXUwlvx2jLaplj4BMzxSpbPHZqmlO2IPazPKWEaFwf2YOk50nAqrlUVK5Ld/hIljyQ/MHDRF2LBHj7WPUY5N2RlYowz4qWBIJqfBmcm03fyR5I0RFTpWRIUnzok33XPyLcmH9/ejb/fyI5N9wA8tz5Uk57VYId8V4e0ErxP8AMhxnz2z/AFqto9Zj1GCOdeSXNi+1OhnVt8MifcKBAoAKAQvrRFqPMvcWPLod8T4c8BQP1aNXHswzj6VT0etjqoOUfDomzYXjr5GgOOm1W3GDXJCmAo/lpv4Fv+4rHx/WhN1bQjtvkuPL1g1vFI9zHPHFKELTQOO0iQMH70YOoI+B3tjWdnyvI6T7eCzjjS5Irmi5QsezkEjSO8k7R6lRi7akUA4J0At1HVj5GptNjklyqG5GRNhZPPIkMQy8jBV9z4n0HX6Vay5Iwi2yKEd0qPUfB+Hrbwxwp8sahR648frXJ5JPJJyZrRjUR5TO6HmQ/Grlg5W9iG2yTAeH5H/ofpWx03Uc/bZS1GLyZlw3ickBZo2A1DDBlVlYZyMqwIO+4rUzYVk9PsVIy2stvEuHSy4VgZJJo1mnvp89nGnUJGflCr0ONyTgAVSx5FHnslworz+pPKNopUqAMQp1AEgNgjUAcA4O4ztt4Vfi7XPf/BXaPin0MDFI5K+WKmkXT4fSRSyiKS2jZlGtZRsRpIPeHj71xX1StRig8uLK6lw4/wDRr9OcJS2uHPuTHxCmhjVJPw8cry5UStuF0geXzHB29jWT9K4tVnyPD9xxjDmvctdSeOEbcbb8mZ5r0qkuGuUYDW0QnwG58B79KSeSCucnXAsY7naRKcy8JNpN2TH9xWBPqN/+rNZnSepYtbi+7fPZkufTyxvsRmK1bpXXD9iC14LLyVJE8yQS26TBzs2O8u2fqK5r6hhqY4pZ8GRwruvD/Q0en7JT2ThfyXXnd4UgEzQRzsp7NcnIT3x4A+H6Vxf08tXl1H2FkcU+X8mprpYowvburj9DJ5GySdt/IYH0HlXrGNbVtl48nNt36lwfJpUxg+sbNcCWdJDbauzdo9OQxHTfbO+cHGcEZqLJNOLiu7JIRfcsFyz2lw13Mxm7eJuxljAEc+pdB153UKMEpucge9VE1mgsa8d/gldoqIXw8v8A1WjwQNu7Na+CvLJy17INvkhH+t/0A+p8qxeo6jc9iLulx8bma9WSXBKAON7bLKjRyKGRwVYHoQdiKVNxdoRq0ebedOWXsLgxkkxtlon/ADKPP/MuwPuPOul0ef72PjujLy43FnHgfFY0je3uUd7d2DlY2KsHQHGnwwc759+tLkxOT3x4a7BHITZsHuuwaSMGJ0Ajgtmw9tHI+kSiMgiRSR3vE6cnG2KyyrGmrp+W/JNt3FRvbfs5ZIyQxR2TK9GKMVJHptn29qv423FN+SvKJxNOi+4xOhxbXrxq6oxUSABsdSo3xnyz+lQZtPDO191XXb9SSGWUOIvgQXr9kYs/sywbT4AjO48up+9J/CYlm+9FU/LBZXW1vg4E1YSai0n3I1x2Ll8O+KyrL2RYdiFLtr6IB4g+G+K5H6q0WJ4FlivX2VGl0/LU/V2J/m3mPNp2llIrDXodxuyZzgjyyQd/UVz/ANPdHa1yxa1NcXH2ZodQ1Nw4MuPnXp348RVLt+hzzdneyvXiJMZ0kqVyOuD1x5ZqDU6aGoUVk5S8MWM3Hswt710V0Vjok+dTuCQcg+/rTZ6TG5KaVSXZj1nmo7U+/c4VZ5fkiJHh1kMJNMjtCWKjRtrkABEer93ORv1xnHpFklbcY9ySES1cSItY3ljjSGZGWK4hCN+HlEgZhH3idUiBQSR+cEVn47nKnz5T8/qTz9KtFau+YZXEi91YnVV7JV7ihPl0KflYb79d+tXv4eMa8v3IHlbHXJPLL39wIxkRrgysP3VJ6D/MdwPqfCm6vOsUPkdjxuTPSFparGipGAqKAFUdAB0FczKTcrZppVwhxQKFACGgCG5p5eivYDDMPVWHVG8GH97jNS4s0sc7QzJBSR5z5i4FLZzGGcYbqrDo6+DL6fpXS6bPDKrRmZMbgx1wXi12dMFuQXwwjJVTImQSVjc7jO+w8TtTMmDHe6fYdjyy7E9wPiaXElraxf8A1DEVngdRiPQCXm7TxYnvatiOh61UywcLcuZeH/wPTbKIOg9q007SZWl3ClECgApHurgD6DkAjOx6jzxvv570PFiclav5Hx7ChyAcEjIwfX3prhGUlKatrs/YTe+zPmnR812GsSlAKAPuGTSysACVIIBGRsc7jxHpSNWKmXCG7tFWeYMvY3EemSyyQwlzkFWwRoUksrHoDis948kpKH8y8/BZ3KuCqXF9JIE7WR5NAwutmbSPEDJOBtV9RjD8V3IJSsecucCmvZhDAO91Zj0RfzN/e9RZs0MELfcXHjcmejOV+XorKBYYh6sx6u3ix/vauaz55ZZbmamOCiqJiox4tABQAUAJigCG5o5chvYjFMvqrD5kPmp/p41JhzSwy3JjJwUlyYDzXynccPkHad5Ce5MgIBI6eqv6Z9s10GDVQzxr9jPnicHaG17zNcyxtG8mz/4hVUVpMbjWygFvrUkMOOMlJLlEf3ZEPU5HdhSgFABQFhmjxQBQAUPkAoAKACgBaFwhexYOUuUZ798Rd2MHvysMqPb8zegPuRVTUaqGJfJLjxuTN/5Y5chsoRFAuPzMfmc+bH+8Vz2bPLLK5GlCCiuCYqMeLQAUAFABQAUAJSUBxvLVJEZJFDqwwVYZB+lOUpJ2uBJRUuGZPzb8JDkyWDbeML/7H/ofvWtpup7Vtmv6lXJp/wDaZbxCxkhcxzI0bj91xg/TzHtWtCcZK4uylPHKPDQ3p4ygoCgoCgoAKACksAosBcUWB34fYyTuI4UaRz+6gyfc+Q9TTJ5Yw5kx8YSl2NT5U+EhyJL5tvCFD/rf+g+9ZOo6i5cQLmLSrvI1e0tUjUJGoRFGAqjAA9BWS5Nu2W0kuEdqQUWlAKACgAoAKACgAoAKAEIpAGXE+FQ3CaJ40kXycZ+3lT45HF2nQjjF9ygcb+D1u+9tK0B/Kw7RP1DD7n2rQw9TyRVPkrT0qfYpfEfhXfx50Kkw80bB+zYq5DqGGXfgrvTSRXrvli8j+e1nHsjMPuuRVuGow+JEUsMkRz2rj5kce6sP6VNuT7DHFoEtnPRHPspP9KTel3CiRtOWLyT5LWc+8bKPu2BUL1WKP5MkWGTLDw74V38nzrHCP87ZP2XNV8nUsUfw5JI6WXkufBPg9Am91M85/Ko7NP1LH7j2qll6nkl+KosR0yXc0DhvC4bdNEEaxr5IMZ9/Os6eSWR3JliMYoe00cLQAUAFABQA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6" name="AutoShape 4" descr="data:image/jpeg;base64,/9j/4AAQSkZJRgABAQAAAQABAAD/2wCEAAkGBxQTEhQUEhQWFRUXFyAbGBgVGRkYHRobGBwcGB0cHBodHyogHxolHR8cITIlJykrMC4uGCAzODMsNygtLisBCgoKDg0OGxAQGywlICQ0LCwsLCwsLCwsLCwsLCwsLCwsLCwsLCwsLCwsLCwsLCwsLCwsLCwsLCwsLCwsLCwsLP/AABEIALAAsAMBEQACEQEDEQH/xAAcAAABBQEBAQAAAAAAAAAAAAAAAQQFBgcDCAL/xAA+EAACAQMCAwYEAwYEBgMAAAABAgMABBESIQUGMRMiQVFhcQcygZEUUrEjQnKhwfAzYrLCgpKi0eHxFTRT/8QAGwEAAQUBAQAAAAAAAAAAAAAAAAECAwQFBgf/xAAxEQACAgEDAwMDAgUFAQAAAAAAAQIRAwQSIQUxQSJRYQYTMnGhFEKBkbEjUsHR8PH/2gAMAwEAAhEDEQA/ANxoAKACgAoAKAEpOwcjLivFYbddc8qRr5uQM+3n9KfGE5v0obKSXcz3jfxggTK2sLTH8zns0/QsfsPer+Hpkp8y4K8tTFFN4l8Ur+XZHSEeUaAn7tmr8Om4orlMglqZMrt3zJdyf4l1OfTtGA+wIFWoafEl6UiJ5JM5TWVzo7V45+zIz2jLJpwfHWdsUqnjvbuv4GtSGiTsOjMPYkf1p+1eyEtkpZcevkUvFcXIVTgkM7KD65yoqGeHDJ+pIesmRE9w34pX8WNbpMPKRRk/8S4/Sq+Tp2GX48EsdTJFy4J8YYH2uYWhP5lPaL+gYfaqWXpk0riyxHVJ9zQuGcVhuE1wSJIvmpzj38vrWdOEsfDROpRkPM01Ux4tJ5EFpQCgAoAKACgAoAKACgBvd3iRoXkYIqjJZjgD3NLFOTpCOSRk3NvxbJzHYLt/+zj/AEJ5ep+1aun6c21vKeXUeEZ1DHNezMWkMkpRmzI27aAWKqfPGcAACtJ/bwKkuCvcpvk4jhU/7HMTr25AiLKVDliANJOx6j7095oU68dxrxslr7lgQqsjSl4hOsUp7N4upwxjZ9pAMEZA222xUENW5qkvFkrxVyMuZraKK4khiRlETGNi7ai5Uka8YAUHyHvUmGc5Y90n3I5NeC49omP2ZkNyeGKAjEdk6ae9sO8ZAuSAdtqoOL3c9rLLlwR0tnZRQxRymPMlt2mrTKZS7glSjgaNIYAY9Dmn/cyuXDfehlRUeTulmJ7eztU1QgwNPKyyHSQzHIaNsKzsVXSSwAzikcnCTyX2dCrlUQ/EOUpBLbxxBybnVoSVVRlMZw2rSWUr0IYHzq3DWXGTl4I5Y34ILiFm8DBJQFYgEDUrbHpgqSDU2OUZ8ohcGFheSQuJIXaNx+8hwfY+Y9DkUTxxkqaFjNo1DlL4tEER3y7dO2QdP40/qPtWXqem8bsb/oWsWpS4ZrVpdpIivGwdGGQykEEehrIcXF1Iupp8nbNIKLQAUAFABQAUAFAELzRzJDYxdpMeuyIPmdvJR+p8Klw4JZZUhk8igrZgnM3Mt1xKTLg6FBZYo8sqAbliAO8QP3iBjHhmt7DpceGPJnZMjm+CGjsHMTzd1UU477BS7YyVUHdmAIJx51ZyZYxmkhig3yT08f4aS0FrFql0JcLLqYmTClnULnSEGCDjfaqu7epb3w+KJqqqOvFuKxrJeKJGdJylxAykMY5Qda+gwCYz6KvlSY8LcYtcNcP5QjydyM47x5bku7W6iaT5pDK8nqezVtkB8t6kx4HClY2WW0RvEb555XlkOXc5YgY3wB0+lWYRUYqJC3YgvJAysHYMowpDEFQMgAHwGCR9TSbI/wDIu5nWHi86RGFZpBEeqBjp36jHkfEeNI8MLuhd7qjta8clVw50uBF2RVxlWixjQQMbUyeFNf1sVZGjta8YjjMzRwLGXhMSBCcJr2Zu9k5K5H1ps8Ta5ldPkeshZOXLpYbSIxI+kMz3TwtHrBDfLJE478OjyIxknc1WzQcsr5/SyWM1RGxcuxTGPEnYTXUrNbw6CyiIk6AxX5STsD0AU9ak/iJQTpWl3b7/ANBv2oy5KqR0z4/022PjV30r1eSBon+UebZ7ByYjqjJy0TEhW9f8p9R9jVfPpI6iNvhj8eZxZv8AyzzHDexCWA/xKfmQ+TD+vQ1zubFPHKmaUMikuCZFRDxaACgAoAKAIXmrmKKxgM0u/giDq7eCj/v4CpdPhlmlURmSagrZ5y5h45NeTNNOcsRhQOijqFXyFdHhwrFFOK7fuZmTI5snbPl0vo/Cyr2uhnRSJAZ0yN3AJWMN8gQk6/TIqDLqJW3Jcf4JYQpHUcQWLS8Uoht5WZmiMKTvbzLjtI1V8FQRjDdNgD0prxuXDVyX7r3FvaQvEOY5m7aOJmht5HZhCrd1QxzpBA2HmBgelWYaaEab5fuQyyPwQ2asPlUR2xM0CBSfIC0NbnSCwpHLyuwCU7uK0FLff5EEKg9QPSkFUmid4bx1xI7yHMjxiJZm37FNkZgoG5CZAAI8fGqmbTqltXbkljP3Jqa00L/8fbIZ1lGtZ5nXs1A+aWJFyI1wNyWJ2wQNqr7rf3ZumvBLS/ErXGuHpC4Ec0c6Nko8Z6gHByvUb/yq9jy7+ZKiCcNp98u8cms5hNAcMNmU9HH5W8x+lJnwLLCmLjyOL4PRXK/MUV7As0R9GUndG8VP/fxG9czmwywyakacJqStE1USHi0oBQA3vblI42kkIVEBZifACljFyaS8iN0jzdzpzM9/cGVsiNcrEn5VPj/E2xP0FdJpsC08DMy5HNhy5YI0VxOyLcNCoxBqZSQSNUh07lFXV08Rv0o1GSUZKF1YY4IfSXMFqqsluXiuhHMsckjI0Twu4ALAftIySSM4zgb7VDGE5ut3Mf3JG9pWL27eZ2llbVI5yzYAyfptV6EIwilHsitKVnCpOWNYU20ApGOu1IpxatC7XdABTpNxQhKcM5duLhNUKBlzgnUu3uM5FZWu6zptJJxnKnXBcwaWWWSpcE/zPyZMspNumYgi5OVUAgYJOTt0yfesLo31LhyYHjyyqTfBZ1WgknaXBTSPCuxdcMy2qPmiwp9xSuOtIpJhQlP8WFDiC9eNJVjOBKAHA21BTqAJ64zUUoRfqkrY9P8AlLxDBa28bTA4tiqqe+JPxZ0HKGMgGGRHIORkAE+lZ8pZJSrz/gsbYqJWb/l57a3SS5Jjkkx2cWg5YD5mduiddhgk5OwxVnHqHKVR7EUoKrZ25L5nfh9wJV70bYWVPzKD1H+Zckj6+dO1WmWePHdBhyOL5PSVncpIiyRsGRgCpHiD41zMk06Zpp2uDvSCiGkYeTIfjVzNutlGdtmmI/6U/wBx+lbHTdPb+4/BS1OWuEZzwC1V5keYH8OkiCZvBQ5IUHxwSD08M+VaWafocfPgr4o3yyy8QFxHE81zHHbyxFTazW4VNbFsFUKbPHpycnOMDOc4qlBbuI8p/lfglbSKzx/i5upe2ZdMhUdoQxYMw8QD8ox+7kjyxmr2HEscaXK8EE52RlTEYUj54fYVexY+W+VxdYKzxjBGuMhtYXIzjz2zvXPda65PQReJ42+OJeC/pNH951ZN87crKJJLgzRxRt+62clgACFAHtWN9PfUWTJCOmcHJ+Wi3rtHGHrbooVd3HfdLgxvxRP8l3yQXBmkcoiocheshOwXHj1Jrn/qHSZNXplihFbm+H7F3RZXh9RK8z8zJe2uF1ROjgtGTkOhyPYnODj361k9G6HPpetSlHcpL8v9rLeq1v8AEQqHBS8V2vpj+X/0xkya4By/+KyqTxo/5X1ZI8xtg1jdU6xPQJTljk4+6Lum0n333r4LXzdycp0SLNHEkcSoxfO5XYEY8TXKdF+pcsnLDscm3arwjQ1mg9KlHijPHG5AOR4HBGfXB3r0Lnib7mE0l3PmnoQecL4k1u/aRhdYB0lhkoTjvLnYOMbHBqLJji16iSM2WVLBpYntrZjcapFkubqRisSuuQoVn8e93nPebbbFVE9j35OK7RRN+Soqd5atFI0bghlOCDt9fY9R6GrsMlpNeSvJUzVPgpzMQWspDt88JPh4sn+4fWsjqWm2vei5p8t8GvVkF0ZcZ4itvBJM/wAsaFj646D6nAp0IubSGzltVnly+u3mkeWQ5d2LMfUn9B+grrMeNRioLsZMpbpWWrgtqfwzRqkd7C+JJEhbs7iJgCMgMMnSC3gQcnpmqWealO36WvfsyeKVFSuVQO3ZEsme6zKFYg+YBIB9jVzGnSZBJ0zkKltDBcU1SV89harlhQluv2ERMcscWW1d5imtwumNegyx3LHyAHTxzWP1rps+oxjii6jdtl3SZ/sS3Dnj/Mf4uFBKgWaJjpZR3WVgARj905APrVTpvRX03PKWF3CXeyTUat58dTK8a6Pikl2M9PgM0SSaoLAGnWwbEpsYvsgTolOXr9IJ1mkUt2YLKo8Xxgb+ArM6tpZ6rA8UP5u7J9Nk+3LcSnFeazdW7xTooYNriZOgI2Kke22fesrp/wBO/wADqo5sEvh2Xc2veaDjMrBrqEnbTMxN9gxSXcnES0gFLGQdiW4feI6hLozSxx/4NvGcB2cnOW30+4UsdWBiq+aFP0d33ZNCVElzqpIhkljWC4IKtAragkSKojYg7xtuRpJOdOdulM0bpuK5XhjsqtFesb14ZUljOHRgy+48/Q9PYmrM8SnFp+SHHPa7PUfBuIrcQRzJ8siBh6Z8PcHb6VymSLi2n4NeLtWZ98ceL6LeG2U7zMWb+CPH6sV+xrR6Xh3TbfgraqXFGZWfB3xZsn+LPI5QMBoCRYwxJBG5DnxGlelacsy9UWuFwVFje2xy3GQYXmWzjR5NUJmjdkXLKGb9jjGvTvkHA1CmQw+tLd80x7dIrNXF2KzFUZ2obrkVK3RbOWuUJXnUTxMkWkkscYJIwN8+Zz9K5jrH1Hp8OnrFJOV9l3NHTaPLP8lwQt7wG4hUtLEyquxY4Az9/GtXS9W02rqGOfJXyaXJBvcRtaXDUuOCtdhSxlJLa+wduBKOF2E4CgAoAKLa7AKaVPa2kKgzTdtr5Yg5sOHyzMViQuwGSFxn3wSKrarWYtNFSyOrJIYpT7Fjm5Om/Bo4iYzdqdSeIQjA8fAjP/FXOY/qXBLqDi5rZt4fzZoy0E1gUq5K1e2UkLaJVKN+U4z9h0rptPqceph92DuzPy45QdSPiC5eNg8bMjrurKSCDgjYj0NSTipR5GwfJfltrQaojHCkaKrtNIf2k0ckZPaxud+1EoxpHXV6Gsy5p7k3z/7/AAWXyjO06D2rVVpWVXwzbPgdxfXbzW7HeFgy/wAEmT/Jg33FYXU8KjkteS/pZ2qKZ8YL/teIsudokVPYkaj+v8qu9Nhtw2/cg1MrmV/hXH7q2UdnI4jbPccao2A2but3fHBxjrVnLp8eR0u5GsjRz4xxft1iURRwpGGwsQIUs5BZsEnc4UfSlxYPt83Ykp7uCLqciFWkd+ALzypzIlpaftnZyz/s4lwSqj5jv8oJP8q4brvQcuu1i+xFR49T+Tb0mtWmx+p38EVz1xATzJIkmuJkBQfkPRhjwNan03oZaXTvHONST5+Srr8sZyUovuVuulbM4SlAKACgAoAKACgApGpPsB2tNetOzbS+QFYHGknbOah1sMcsP+orXsSYnUjUZucYHZ7dJWVtGlJ8AKXx4eW/jXmUPpjVqtS48X+Hmjon1DG04LuZU5JJLbseuTk58d/HevUcago1CKS+DnJt27PmnjCzctRO6HsbKKVkPennbKJk5AwzBF2989cVS1DV8za+ET4xnzaYzcuYihBCluz+QOQNaofFQen/AIqTSN7Kf7jclWT3wfv+z4iqeEqMn1+YfpVfqMN2G/Yk0zqRXeabntL26fzmfHsrFR/IVa08GsKj8EWV3ImbeImzgE9l2katiJ0uOzk/btt3MHKlhsSAM5qtKS+69kuf0J6W3sVe9VRI4UMoDEBXILDBxhiABke1XobmitLucKcNCkbVdxVwLQ1BSvyg/USl5btiBQAUAFABQAUAFABQAUlcggoUUpbvIvkU9KE1uc/KFSqTAihbasQKVciDvhnCnuGKoEyBqJdlQAdOrEVFkyrGrZJGLfYnG5Mfs1YXFuzsXARZAxJjUOQrDILaTkjbFV46yLl2ZI8TqyN5SuuzvbSQeEyfZiFP8iamzx3YpRGYntkR1w+Xc+bE/ck1Ko2uURvll74QJpIFZuGyy47EiQTCJJBb6zGWDr072+k97A6eOdOMYz9M/wClWW4y9JQ7mYu7O3zOxZtsbsSx28smtHGvTRWm7ZzzTnwuBvYleHcBmleNRFIFdh39JwFJ3OenSsvWdV02mhKU5x3LsvJawaaeWaVcDjjvLksVxMqQyGMMSrBGI0ncb4xsNvpVfpXW8OowQm5R3yXK89w1GnyYnVcEEa21zz7lVqgpRAoAKACgAoAKACgAoAKAHdvw+WQZjikdRtlVLYP0qtqNXgwusskr9yWGKeRPb3JrjvKssS25SJ3LxAvpUtpfxBx7j7Vh9O+otPmyZIylFK+LLufRzhGLiivTQshKsCrDqCMEe4rovu7/AMWq+DPld0yV5X4as8rh0eXREzrFGdLSMuMLqwcePQZ2qLU5HjXDr9STHBMf3ViDpBsbmzGHYFpHOoqmQB2yoo6b4JYjbFV4T3J+pP8A98D5RrwV20bDofJgfsQav1y0QdhLlMOw8mI+xxSRaly7CuS48StIpRbu9rd3cjW8eWgOmM6QVCjEbsGXGDjG/hvWdi3RupRXPks90UyVcMQQVwT3T1G/Q7Dce1aUexWl3Pili6sQufIPGOwEzTSlYFUYU75dicBB4HAPTbcVxn1R0p6n7eLDD1t9zX6fqvtp7nwdueeO/iIIWgkPZMSJY+hDbFdXjj5vTaovpvpL0uoyY9TD1L8X/wBD+oaxzj6GUc13FLwYglABQAUAFABQAUAFABQAUATvJly6XUemTs16yEnu6F3OrO3p9aw+v6fFl0klKO5/y+5d0WaUMtp/qXPjXNaT284tJSkqb7jBZB8xU+31rjOl9Bz6TV45aqFxf7fqa+p10XDbAzA/3/fnXp0ElBpdvY527dse8KukjfVIJSuCP2MnZNvj97B29PHAqPJjlKlGuR2N0yQ432LwRSwyXBJkZWjuJVk06VDAqABsc9fQjwqLFvjNwklx5HTaIa1TU6DzYAfUgVYm6Vkatskearbsr26TynfHszFh/IiotPK8MXY/KqZP8CiLW8eu4vnLRyNFb20hRSIGClOpy5zqCqvT3qrmbhkdRj+rJsatFd5kshDdSxjOAQQGJLAMoYBid9Qzv61aw5N0UQZI0yMqaUbVEYAUSSk7fftY6/AuKG3Jpxa/US67iUNq2xApVyAUAFABQAUAFABQAUAFFgGKFJxdjlaA0jS/JrkTlcgKJRptoCRtLFTbzTNqyjxxoqDOXl1nvegCEbbksBUE8qWRJf1+CSOO0O+J8syQxs7SRM8entolbLxazhdW2NztsdqbHPGUqrv2fuDxtKzjyna9pe2qecyZ9lYMf5Cnal7cTkJiVyLF8YLDsuIs2NpUV/c/K36Cq/TZ7obfYm1UakQ3K3DhcEK03ZiOWNiDIEAjYkTSKSRhwFUbb7jyqTO9vqrl/wCfA3GxpxyeCTs5IVEbNq7WMMW0kOQpJbfUy7n1Bp+nlKNxm7Eze5F1ZquCAAKKfgWPcnOW+AvcTiNgyrpYkkEYwNuvrisTq3WMel0/3ItXdUW9NppZH+JEyWsi5DIw09cqdvDritPDrcOZKprnwQSxSi+VRyqw+eFwRCUAFABQAUAFABQAUj45sDokTH5VLY8gT19qZPNjirnJL9R0YuXYmZuX3FmlxpbLSkFcHIXHdOOvzA/esWHWcE9a9PapR7+LsuS0jWnU65IWSNl+YEe4I/WtrHkjNXEqTjTPnFPY1F6hu4IOwZHmsJrqMNqgxLDpLaV1LIQ2Qc/Ke7ms2TlOTTW5Lw+H+xbXCKxxGR4WuLbWHBm/aPggu0ZI3Ld7AbJwfHerkIwdTrmuCGcqdFk+D1h2vEVbwiRn+p7g/U1X6lk24tnuP00LlZcvjjwjXbxXKjeFtLfwSY/RgPuao9Ly7cjg/JY1ULVmScC7H8RF+IXVFq7wwT54zjfGrGceGa18ye1qJSxvksPMMMpXsp7mDUpxFaWiawX6dEwFJGdzqO3SqmnaTuK/q/YlnGyn1oxd8lYUU3ckm2BpPKPMhjtC95Lka9EWe85AHeO25APj6GvN+vdEefXrHpIO6uXsmdDo9Xsh/qvjwQ3xE4rJJKqrLqt2UPGFPdOdjnzII8a2vpbQY8eFvJD1p834KXUczlNPwU6uvat2ZYUtra/cAo8IUKBAoAKAFpJOrAKV+6Ad8KvZopVa3YrITgY8c7YI8Qap9RwafU4qzKyfDk2M1yXmKIl4I5kNwEOnbumQDGAc4Jz4ZryeHR8ynHM4NQuvmjo8utx7aXcx68vHmYvKzO56ls5/8e3hXruDBjxRUMfCObzylKfqEtLZ5GCxo0jflQFicb7Ab1LOSiueCOKLhY8S0200lnM8AgwzW86rMqs5wGhlK5B1eDAHNZ7gp5FvSfi+39yw+FwUskkkkkknJJ3JJ6knzrR4ql/YrSkbT8DuEaLea4brMwC/wR5GfqxP/KKw+p5d2RR9jQ00ajZoHGOHrcQSQv8ALIhU+mfH6dfpWdjm4NSRYkrieYLiy7Gcw3AYdm+mTRjOAe8VztkjcZ8xXUwlvx2jLaplj4BMzxSpbPHZqmlO2IPazPKWEaFwf2YOk50nAqrlUVK5Ld/hIljyQ/MHDRF2LBHj7WPUY5N2RlYowz4qWBIJqfBmcm03fyR5I0RFTpWRIUnzok33XPyLcmH9/ejb/fyI5N9wA8tz5Uk57VYId8V4e0ErxP8AMhxnz2z/AFqto9Zj1GCOdeSXNi+1OhnVt8MifcKBAoAKAQvrRFqPMvcWPLod8T4c8BQP1aNXHswzj6VT0etjqoOUfDomzYXjr5GgOOm1W3GDXJCmAo/lpv4Fv+4rHx/WhN1bQjtvkuPL1g1vFI9zHPHFKELTQOO0iQMH70YOoI+B3tjWdnyvI6T7eCzjjS5Irmi5QsezkEjSO8k7R6lRi7akUA4J0At1HVj5GptNjklyqG5GRNhZPPIkMQy8jBV9z4n0HX6Vay5Iwi2yKEd0qPUfB+Hrbwxwp8sahR648frXJ5JPJJyZrRjUR5TO6HmQ/Grlg5W9iG2yTAeH5H/ofpWx03Uc/bZS1GLyZlw3ickBZo2A1DDBlVlYZyMqwIO+4rUzYVk9PsVIy2stvEuHSy4VgZJJo1mnvp89nGnUJGflCr0ONyTgAVSx5FHnslworz+pPKNopUqAMQp1AEgNgjUAcA4O4ztt4Vfi7XPf/BXaPin0MDFI5K+WKmkXT4fSRSyiKS2jZlGtZRsRpIPeHj71xX1StRig8uLK6lw4/wDRr9OcJS2uHPuTHxCmhjVJPw8cry5UStuF0geXzHB29jWT9K4tVnyPD9xxjDmvctdSeOEbcbb8mZ5r0qkuGuUYDW0QnwG58B79KSeSCucnXAsY7naRKcy8JNpN2TH9xWBPqN/+rNZnSepYtbi+7fPZkufTyxvsRmK1bpXXD9iC14LLyVJE8yQS26TBzs2O8u2fqK5r6hhqY4pZ8GRwruvD/Q0en7JT2ThfyXXnd4UgEzQRzsp7NcnIT3x4A+H6Vxf08tXl1H2FkcU+X8mprpYowvburj9DJ5GySdt/IYH0HlXrGNbVtl48nNt36lwfJpUxg+sbNcCWdJDbauzdo9OQxHTfbO+cHGcEZqLJNOLiu7JIRfcsFyz2lw13Mxm7eJuxljAEc+pdB153UKMEpucge9VE1mgsa8d/gldoqIXw8v8A1WjwQNu7Na+CvLJy17INvkhH+t/0A+p8qxeo6jc9iLulx8bma9WSXBKAON7bLKjRyKGRwVYHoQdiKVNxdoRq0ebedOWXsLgxkkxtlon/ADKPP/MuwPuPOul0ef72PjujLy43FnHgfFY0je3uUd7d2DlY2KsHQHGnwwc759+tLkxOT3x4a7BHITZsHuuwaSMGJ0Ajgtmw9tHI+kSiMgiRSR3vE6cnG2KyyrGmrp+W/JNt3FRvbfs5ZIyQxR2TK9GKMVJHptn29qv423FN+SvKJxNOi+4xOhxbXrxq6oxUSABsdSo3xnyz+lQZtPDO191XXb9SSGWUOIvgQXr9kYs/sywbT4AjO48up+9J/CYlm+9FU/LBZXW1vg4E1YSai0n3I1x2Ll8O+KyrL2RYdiFLtr6IB4g+G+K5H6q0WJ4FlivX2VGl0/LU/V2J/m3mPNp2llIrDXodxuyZzgjyyQd/UVz/ANPdHa1yxa1NcXH2ZodQ1Nw4MuPnXp348RVLt+hzzdneyvXiJMZ0kqVyOuD1x5ZqDU6aGoUVk5S8MWM3Hswt710V0Vjok+dTuCQcg+/rTZ6TG5KaVSXZj1nmo7U+/c4VZ5fkiJHh1kMJNMjtCWKjRtrkABEer93ORv1xnHpFklbcY9ySES1cSItY3ljjSGZGWK4hCN+HlEgZhH3idUiBQSR+cEVn47nKnz5T8/qTz9KtFau+YZXEi91YnVV7JV7ihPl0KflYb79d+tXv4eMa8v3IHlbHXJPLL39wIxkRrgysP3VJ6D/MdwPqfCm6vOsUPkdjxuTPSFparGipGAqKAFUdAB0FczKTcrZppVwhxQKFACGgCG5p5eivYDDMPVWHVG8GH97jNS4s0sc7QzJBSR5z5i4FLZzGGcYbqrDo6+DL6fpXS6bPDKrRmZMbgx1wXi12dMFuQXwwjJVTImQSVjc7jO+w8TtTMmDHe6fYdjyy7E9wPiaXElraxf8A1DEVngdRiPQCXm7TxYnvatiOh61UywcLcuZeH/wPTbKIOg9q007SZWl3ClECgApHurgD6DkAjOx6jzxvv570PFiclav5Hx7ChyAcEjIwfX3prhGUlKatrs/YTe+zPmnR812GsSlAKAPuGTSysACVIIBGRsc7jxHpSNWKmXCG7tFWeYMvY3EemSyyQwlzkFWwRoUksrHoDis948kpKH8y8/BZ3KuCqXF9JIE7WR5NAwutmbSPEDJOBtV9RjD8V3IJSsecucCmvZhDAO91Zj0RfzN/e9RZs0MELfcXHjcmejOV+XorKBYYh6sx6u3ix/vauaz55ZZbmamOCiqJiox4tABQAUAJigCG5o5chvYjFMvqrD5kPmp/p41JhzSwy3JjJwUlyYDzXynccPkHad5Ce5MgIBI6eqv6Z9s10GDVQzxr9jPnicHaG17zNcyxtG8mz/4hVUVpMbjWygFvrUkMOOMlJLlEf3ZEPU5HdhSgFABQFhmjxQBQAUPkAoAKACgBaFwhexYOUuUZ798Rd2MHvysMqPb8zegPuRVTUaqGJfJLjxuTN/5Y5chsoRFAuPzMfmc+bH+8Vz2bPLLK5GlCCiuCYqMeLQAUAFABQAUAJSUBxvLVJEZJFDqwwVYZB+lOUpJ2uBJRUuGZPzb8JDkyWDbeML/7H/ofvWtpup7Vtmv6lXJp/wDaZbxCxkhcxzI0bj91xg/TzHtWtCcZK4uylPHKPDQ3p4ygoCgoCgoAKACksAosBcUWB34fYyTuI4UaRz+6gyfc+Q9TTJ5Yw5kx8YSl2NT5U+EhyJL5tvCFD/rf+g+9ZOo6i5cQLmLSrvI1e0tUjUJGoRFGAqjAA9BWS5Nu2W0kuEdqQUWlAKACgAoAKACgAoAKAEIpAGXE+FQ3CaJ40kXycZ+3lT45HF2nQjjF9ygcb+D1u+9tK0B/Kw7RP1DD7n2rQw9TyRVPkrT0qfYpfEfhXfx50Kkw80bB+zYq5DqGGXfgrvTSRXrvli8j+e1nHsjMPuuRVuGow+JEUsMkRz2rj5kce6sP6VNuT7DHFoEtnPRHPspP9KTel3CiRtOWLyT5LWc+8bKPu2BUL1WKP5MkWGTLDw74V38nzrHCP87ZP2XNV8nUsUfw5JI6WXkufBPg9Am91M85/Ko7NP1LH7j2qll6nkl+KosR0yXc0DhvC4bdNEEaxr5IMZ9/Os6eSWR3JliMYoe00cLQAUAFABQA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8" name="AutoShape 6" descr="data:image/jpeg;base64,/9j/4AAQSkZJRgABAQAAAQABAAD/2wCEAAkGBxQTEhQUEhQWFRUXFyAbGBgVGRkYHRobGBwcGB0cHBodHyogHxolHR8cITIlJykrMC4uGCAzODMsNygtLisBCgoKDg0OGxAQGywlICQ0LCwsLCwsLCwsLCwsLCwsLCwsLCwsLCwsLCwsLCwsLCwsLCwsLCwsLCwsLCwsLCwsLP/AABEIALAAsAMBEQACEQEDEQH/xAAcAAABBQEBAQAAAAAAAAAAAAAAAQQFBgcDCAL/xAA+EAACAQMCAwYEAwYEBgMAAAABAgMABBESIQUGMRMiQVFhcQcygZEUUrEjQnKhwfAzYrLCgpKi0eHxFTRT/8QAGwEAAQUBAQAAAAAAAAAAAAAAAAECAwQFBgf/xAAxEQACAgEDAwMDAgUFAQAAAAAAAQIRAwQSIQUxQSJRYQYTMnGhFEKBkbEjUsHR8PH/2gAMAwEAAhEDEQA/ANxoAKACgAoAKAEpOwcjLivFYbddc8qRr5uQM+3n9KfGE5v0obKSXcz3jfxggTK2sLTH8zns0/QsfsPer+Hpkp8y4K8tTFFN4l8Ur+XZHSEeUaAn7tmr8Om4orlMglqZMrt3zJdyf4l1OfTtGA+wIFWoafEl6UiJ5JM5TWVzo7V45+zIz2jLJpwfHWdsUqnjvbuv4GtSGiTsOjMPYkf1p+1eyEtkpZcevkUvFcXIVTgkM7KD65yoqGeHDJ+pIesmRE9w34pX8WNbpMPKRRk/8S4/Sq+Tp2GX48EsdTJFy4J8YYH2uYWhP5lPaL+gYfaqWXpk0riyxHVJ9zQuGcVhuE1wSJIvmpzj38vrWdOEsfDROpRkPM01Ux4tJ5EFpQCgAoAKACgAoAKACgBvd3iRoXkYIqjJZjgD3NLFOTpCOSRk3NvxbJzHYLt/+zj/AEJ5ep+1aun6c21vKeXUeEZ1DHNezMWkMkpRmzI27aAWKqfPGcAACtJ/bwKkuCvcpvk4jhU/7HMTr25AiLKVDliANJOx6j7095oU68dxrxslr7lgQqsjSl4hOsUp7N4upwxjZ9pAMEZA222xUENW5qkvFkrxVyMuZraKK4khiRlETGNi7ai5Uka8YAUHyHvUmGc5Y90n3I5NeC49omP2ZkNyeGKAjEdk6ae9sO8ZAuSAdtqoOL3c9rLLlwR0tnZRQxRymPMlt2mrTKZS7glSjgaNIYAY9Dmn/cyuXDfehlRUeTulmJ7eztU1QgwNPKyyHSQzHIaNsKzsVXSSwAzikcnCTyX2dCrlUQ/EOUpBLbxxBybnVoSVVRlMZw2rSWUr0IYHzq3DWXGTl4I5Y34ILiFm8DBJQFYgEDUrbHpgqSDU2OUZ8ohcGFheSQuJIXaNx+8hwfY+Y9DkUTxxkqaFjNo1DlL4tEER3y7dO2QdP40/qPtWXqem8bsb/oWsWpS4ZrVpdpIivGwdGGQykEEehrIcXF1Iupp8nbNIKLQAUAFABQAUAFAELzRzJDYxdpMeuyIPmdvJR+p8Klw4JZZUhk8igrZgnM3Mt1xKTLg6FBZYo8sqAbliAO8QP3iBjHhmt7DpceGPJnZMjm+CGjsHMTzd1UU477BS7YyVUHdmAIJx51ZyZYxmkhig3yT08f4aS0FrFql0JcLLqYmTClnULnSEGCDjfaqu7epb3w+KJqqqOvFuKxrJeKJGdJylxAykMY5Qda+gwCYz6KvlSY8LcYtcNcP5QjydyM47x5bku7W6iaT5pDK8nqezVtkB8t6kx4HClY2WW0RvEb555XlkOXc5YgY3wB0+lWYRUYqJC3YgvJAysHYMowpDEFQMgAHwGCR9TSbI/wDIu5nWHi86RGFZpBEeqBjp36jHkfEeNI8MLuhd7qjta8clVw50uBF2RVxlWixjQQMbUyeFNf1sVZGjta8YjjMzRwLGXhMSBCcJr2Zu9k5K5H1ps8Ta5ldPkeshZOXLpYbSIxI+kMz3TwtHrBDfLJE478OjyIxknc1WzQcsr5/SyWM1RGxcuxTGPEnYTXUrNbw6CyiIk6AxX5STsD0AU9ak/iJQTpWl3b7/ANBv2oy5KqR0z4/022PjV30r1eSBon+UebZ7ByYjqjJy0TEhW9f8p9R9jVfPpI6iNvhj8eZxZv8AyzzHDexCWA/xKfmQ+TD+vQ1zubFPHKmaUMikuCZFRDxaACgAoAKAIXmrmKKxgM0u/giDq7eCj/v4CpdPhlmlURmSagrZ5y5h45NeTNNOcsRhQOijqFXyFdHhwrFFOK7fuZmTI5snbPl0vo/Cyr2uhnRSJAZ0yN3AJWMN8gQk6/TIqDLqJW3Jcf4JYQpHUcQWLS8Uoht5WZmiMKTvbzLjtI1V8FQRjDdNgD0prxuXDVyX7r3FvaQvEOY5m7aOJmht5HZhCrd1QxzpBA2HmBgelWYaaEab5fuQyyPwQ2asPlUR2xM0CBSfIC0NbnSCwpHLyuwCU7uK0FLff5EEKg9QPSkFUmid4bx1xI7yHMjxiJZm37FNkZgoG5CZAAI8fGqmbTqltXbkljP3Jqa00L/8fbIZ1lGtZ5nXs1A+aWJFyI1wNyWJ2wQNqr7rf3ZumvBLS/ErXGuHpC4Ec0c6Nko8Z6gHByvUb/yq9jy7+ZKiCcNp98u8cms5hNAcMNmU9HH5W8x+lJnwLLCmLjyOL4PRXK/MUV7As0R9GUndG8VP/fxG9czmwywyakacJqStE1USHi0oBQA3vblI42kkIVEBZifACljFyaS8iN0jzdzpzM9/cGVsiNcrEn5VPj/E2xP0FdJpsC08DMy5HNhy5YI0VxOyLcNCoxBqZSQSNUh07lFXV08Rv0o1GSUZKF1YY4IfSXMFqqsluXiuhHMsckjI0Twu4ALAftIySSM4zgb7VDGE5ut3Mf3JG9pWL27eZ2llbVI5yzYAyfptV6EIwilHsitKVnCpOWNYU20ApGOu1IpxatC7XdABTpNxQhKcM5duLhNUKBlzgnUu3uM5FZWu6zptJJxnKnXBcwaWWWSpcE/zPyZMspNumYgi5OVUAgYJOTt0yfesLo31LhyYHjyyqTfBZ1WgknaXBTSPCuxdcMy2qPmiwp9xSuOtIpJhQlP8WFDiC9eNJVjOBKAHA21BTqAJ64zUUoRfqkrY9P8AlLxDBa28bTA4tiqqe+JPxZ0HKGMgGGRHIORkAE+lZ8pZJSrz/gsbYqJWb/l57a3SS5Jjkkx2cWg5YD5mduiddhgk5OwxVnHqHKVR7EUoKrZ25L5nfh9wJV70bYWVPzKD1H+Zckj6+dO1WmWePHdBhyOL5PSVncpIiyRsGRgCpHiD41zMk06Zpp2uDvSCiGkYeTIfjVzNutlGdtmmI/6U/wBx+lbHTdPb+4/BS1OWuEZzwC1V5keYH8OkiCZvBQ5IUHxwSD08M+VaWafocfPgr4o3yyy8QFxHE81zHHbyxFTazW4VNbFsFUKbPHpycnOMDOc4qlBbuI8p/lfglbSKzx/i5upe2ZdMhUdoQxYMw8QD8ox+7kjyxmr2HEscaXK8EE52RlTEYUj54fYVexY+W+VxdYKzxjBGuMhtYXIzjz2zvXPda65PQReJ42+OJeC/pNH951ZN87crKJJLgzRxRt+62clgACFAHtWN9PfUWTJCOmcHJ+Wi3rtHGHrbooVd3HfdLgxvxRP8l3yQXBmkcoiocheshOwXHj1Jrn/qHSZNXplihFbm+H7F3RZXh9RK8z8zJe2uF1ROjgtGTkOhyPYnODj361k9G6HPpetSlHcpL8v9rLeq1v8AEQqHBS8V2vpj+X/0xkya4By/+KyqTxo/5X1ZI8xtg1jdU6xPQJTljk4+6Lum0n333r4LXzdycp0SLNHEkcSoxfO5XYEY8TXKdF+pcsnLDscm3arwjQ1mg9KlHijPHG5AOR4HBGfXB3r0Lnib7mE0l3PmnoQecL4k1u/aRhdYB0lhkoTjvLnYOMbHBqLJji16iSM2WVLBpYntrZjcapFkubqRisSuuQoVn8e93nPebbbFVE9j35OK7RRN+Soqd5atFI0bghlOCDt9fY9R6GrsMlpNeSvJUzVPgpzMQWspDt88JPh4sn+4fWsjqWm2vei5p8t8GvVkF0ZcZ4itvBJM/wAsaFj646D6nAp0IubSGzltVnly+u3mkeWQ5d2LMfUn9B+grrMeNRioLsZMpbpWWrgtqfwzRqkd7C+JJEhbs7iJgCMgMMnSC3gQcnpmqWealO36WvfsyeKVFSuVQO3ZEsme6zKFYg+YBIB9jVzGnSZBJ0zkKltDBcU1SV89harlhQluv2ERMcscWW1d5imtwumNegyx3LHyAHTxzWP1rps+oxjii6jdtl3SZ/sS3Dnj/Mf4uFBKgWaJjpZR3WVgARj905APrVTpvRX03PKWF3CXeyTUat58dTK8a6Pikl2M9PgM0SSaoLAGnWwbEpsYvsgTolOXr9IJ1mkUt2YLKo8Xxgb+ArM6tpZ6rA8UP5u7J9Nk+3LcSnFeazdW7xTooYNriZOgI2Kke22fesrp/wBO/wADqo5sEvh2Xc2veaDjMrBrqEnbTMxN9gxSXcnES0gFLGQdiW4feI6hLozSxx/4NvGcB2cnOW30+4UsdWBiq+aFP0d33ZNCVElzqpIhkljWC4IKtAragkSKojYg7xtuRpJOdOdulM0bpuK5XhjsqtFesb14ZUljOHRgy+48/Q9PYmrM8SnFp+SHHPa7PUfBuIrcQRzJ8siBh6Z8PcHb6VymSLi2n4NeLtWZ98ceL6LeG2U7zMWb+CPH6sV+xrR6Xh3TbfgraqXFGZWfB3xZsn+LPI5QMBoCRYwxJBG5DnxGlelacsy9UWuFwVFje2xy3GQYXmWzjR5NUJmjdkXLKGb9jjGvTvkHA1CmQw+tLd80x7dIrNXF2KzFUZ2obrkVK3RbOWuUJXnUTxMkWkkscYJIwN8+Zz9K5jrH1Hp8OnrFJOV9l3NHTaPLP8lwQt7wG4hUtLEyquxY4Az9/GtXS9W02rqGOfJXyaXJBvcRtaXDUuOCtdhSxlJLa+wduBKOF2E4CgAoAKLa7AKaVPa2kKgzTdtr5Yg5sOHyzMViQuwGSFxn3wSKrarWYtNFSyOrJIYpT7Fjm5Om/Bo4iYzdqdSeIQjA8fAjP/FXOY/qXBLqDi5rZt4fzZoy0E1gUq5K1e2UkLaJVKN+U4z9h0rptPqceph92DuzPy45QdSPiC5eNg8bMjrurKSCDgjYj0NSTipR5GwfJfltrQaojHCkaKrtNIf2k0ckZPaxud+1EoxpHXV6Gsy5p7k3z/7/AAWXyjO06D2rVVpWVXwzbPgdxfXbzW7HeFgy/wAEmT/Jg33FYXU8KjkteS/pZ2qKZ8YL/teIsudokVPYkaj+v8qu9Nhtw2/cg1MrmV/hXH7q2UdnI4jbPccao2A2but3fHBxjrVnLp8eR0u5GsjRz4xxft1iURRwpGGwsQIUs5BZsEnc4UfSlxYPt83Ykp7uCLqciFWkd+ALzypzIlpaftnZyz/s4lwSqj5jv8oJP8q4brvQcuu1i+xFR49T+Tb0mtWmx+p38EVz1xATzJIkmuJkBQfkPRhjwNan03oZaXTvHONST5+Srr8sZyUovuVuulbM4SlAKACgAoAKACgApGpPsB2tNetOzbS+QFYHGknbOah1sMcsP+orXsSYnUjUZucYHZ7dJWVtGlJ8AKXx4eW/jXmUPpjVqtS48X+Hmjon1DG04LuZU5JJLbseuTk58d/HevUcago1CKS+DnJt27PmnjCzctRO6HsbKKVkPennbKJk5AwzBF2989cVS1DV8za+ET4xnzaYzcuYihBCluz+QOQNaofFQen/AIqTSN7Kf7jclWT3wfv+z4iqeEqMn1+YfpVfqMN2G/Yk0zqRXeabntL26fzmfHsrFR/IVa08GsKj8EWV3ImbeImzgE9l2katiJ0uOzk/btt3MHKlhsSAM5qtKS+69kuf0J6W3sVe9VRI4UMoDEBXILDBxhiABke1XobmitLucKcNCkbVdxVwLQ1BSvyg/USl5btiBQAUAFABQAUAFABQAUlcggoUUpbvIvkU9KE1uc/KFSqTAihbasQKVciDvhnCnuGKoEyBqJdlQAdOrEVFkyrGrZJGLfYnG5Mfs1YXFuzsXARZAxJjUOQrDILaTkjbFV46yLl2ZI8TqyN5SuuzvbSQeEyfZiFP8iamzx3YpRGYntkR1w+Xc+bE/ck1Ko2uURvll74QJpIFZuGyy47EiQTCJJBb6zGWDr072+k97A6eOdOMYz9M/wClWW4y9JQ7mYu7O3zOxZtsbsSx28smtHGvTRWm7ZzzTnwuBvYleHcBmleNRFIFdh39JwFJ3OenSsvWdV02mhKU5x3LsvJawaaeWaVcDjjvLksVxMqQyGMMSrBGI0ncb4xsNvpVfpXW8OowQm5R3yXK89w1GnyYnVcEEa21zz7lVqgpRAoAKACgAoAKACgAoAKAHdvw+WQZjikdRtlVLYP0qtqNXgwusskr9yWGKeRPb3JrjvKssS25SJ3LxAvpUtpfxBx7j7Vh9O+otPmyZIylFK+LLufRzhGLiivTQshKsCrDqCMEe4rovu7/AMWq+DPld0yV5X4as8rh0eXREzrFGdLSMuMLqwcePQZ2qLU5HjXDr9STHBMf3ViDpBsbmzGHYFpHOoqmQB2yoo6b4JYjbFV4T3J+pP8A98D5RrwV20bDofJgfsQav1y0QdhLlMOw8mI+xxSRaly7CuS48StIpRbu9rd3cjW8eWgOmM6QVCjEbsGXGDjG/hvWdi3RupRXPks90UyVcMQQVwT3T1G/Q7Dce1aUexWl3Pili6sQufIPGOwEzTSlYFUYU75dicBB4HAPTbcVxn1R0p6n7eLDD1t9zX6fqvtp7nwdueeO/iIIWgkPZMSJY+hDbFdXjj5vTaovpvpL0uoyY9TD1L8X/wBD+oaxzj6GUc13FLwYglABQAUAFABQAUAFABQAUATvJly6XUemTs16yEnu6F3OrO3p9aw+v6fFl0klKO5/y+5d0WaUMtp/qXPjXNaT284tJSkqb7jBZB8xU+31rjOl9Bz6TV45aqFxf7fqa+p10XDbAzA/3/fnXp0ElBpdvY527dse8KukjfVIJSuCP2MnZNvj97B29PHAqPJjlKlGuR2N0yQ432LwRSwyXBJkZWjuJVk06VDAqABsc9fQjwqLFvjNwklx5HTaIa1TU6DzYAfUgVYm6Vkatskearbsr26TynfHszFh/IiotPK8MXY/KqZP8CiLW8eu4vnLRyNFb20hRSIGClOpy5zqCqvT3qrmbhkdRj+rJsatFd5kshDdSxjOAQQGJLAMoYBid9Qzv61aw5N0UQZI0yMqaUbVEYAUSSk7fftY6/AuKG3Jpxa/US67iUNq2xApVyAUAFABQAUAFABQAUAFFgGKFJxdjlaA0jS/JrkTlcgKJRptoCRtLFTbzTNqyjxxoqDOXl1nvegCEbbksBUE8qWRJf1+CSOO0O+J8syQxs7SRM8entolbLxazhdW2NztsdqbHPGUqrv2fuDxtKzjyna9pe2qecyZ9lYMf5Cnal7cTkJiVyLF8YLDsuIs2NpUV/c/K36Cq/TZ7obfYm1UakQ3K3DhcEK03ZiOWNiDIEAjYkTSKSRhwFUbb7jyqTO9vqrl/wCfA3GxpxyeCTs5IVEbNq7WMMW0kOQpJbfUy7n1Bp+nlKNxm7Eze5F1ZquCAAKKfgWPcnOW+AvcTiNgyrpYkkEYwNuvrisTq3WMel0/3ItXdUW9NppZH+JEyWsi5DIw09cqdvDritPDrcOZKprnwQSxSi+VRyqw+eFwRCUAFABQAUAFABQAUj45sDokTH5VLY8gT19qZPNjirnJL9R0YuXYmZuX3FmlxpbLSkFcHIXHdOOvzA/esWHWcE9a9PapR7+LsuS0jWnU65IWSNl+YEe4I/WtrHkjNXEqTjTPnFPY1F6hu4IOwZHmsJrqMNqgxLDpLaV1LIQ2Qc/Ke7ms2TlOTTW5Lw+H+xbXCKxxGR4WuLbWHBm/aPggu0ZI3Ld7AbJwfHerkIwdTrmuCGcqdFk+D1h2vEVbwiRn+p7g/U1X6lk24tnuP00LlZcvjjwjXbxXKjeFtLfwSY/RgPuao9Ly7cjg/JY1ULVmScC7H8RF+IXVFq7wwT54zjfGrGceGa18ye1qJSxvksPMMMpXsp7mDUpxFaWiawX6dEwFJGdzqO3SqmnaTuK/q/YlnGyn1oxd8lYUU3ckm2BpPKPMhjtC95Lka9EWe85AHeO25APj6GvN+vdEefXrHpIO6uXsmdDo9Xsh/qvjwQ3xE4rJJKqrLqt2UPGFPdOdjnzII8a2vpbQY8eFvJD1p834KXUczlNPwU6uvat2ZYUtra/cAo8IUKBAoAKAFpJOrAKV+6Ad8KvZopVa3YrITgY8c7YI8Qap9RwafU4qzKyfDk2M1yXmKIl4I5kNwEOnbumQDGAc4Jz4ZryeHR8ynHM4NQuvmjo8utx7aXcx68vHmYvKzO56ls5/8e3hXruDBjxRUMfCObzylKfqEtLZ5GCxo0jflQFicb7Ab1LOSiueCOKLhY8S0200lnM8AgwzW86rMqs5wGhlK5B1eDAHNZ7gp5FvSfi+39yw+FwUskkkkkknJJ3JJ6knzrR4ql/YrSkbT8DuEaLea4brMwC/wR5GfqxP/KKw+p5d2RR9jQ00ajZoHGOHrcQSQv8ALIhU+mfH6dfpWdjm4NSRYkrieYLiy7Gcw3AYdm+mTRjOAe8VztkjcZ8xXUwlvx2jLaplj4BMzxSpbPHZqmlO2IPazPKWEaFwf2YOk50nAqrlUVK5Ld/hIljyQ/MHDRF2LBHj7WPUY5N2RlYowz4qWBIJqfBmcm03fyR5I0RFTpWRIUnzok33XPyLcmH9/ejb/fyI5N9wA8tz5Uk57VYId8V4e0ErxP8AMhxnz2z/AFqto9Zj1GCOdeSXNi+1OhnVt8MifcKBAoAKAQvrRFqPMvcWPLod8T4c8BQP1aNXHswzj6VT0etjqoOUfDomzYXjr5GgOOm1W3GDXJCmAo/lpv4Fv+4rHx/WhN1bQjtvkuPL1g1vFI9zHPHFKELTQOO0iQMH70YOoI+B3tjWdnyvI6T7eCzjjS5Irmi5QsezkEjSO8k7R6lRi7akUA4J0At1HVj5GptNjklyqG5GRNhZPPIkMQy8jBV9z4n0HX6Vay5Iwi2yKEd0qPUfB+Hrbwxwp8sahR648frXJ5JPJJyZrRjUR5TO6HmQ/Grlg5W9iG2yTAeH5H/ofpWx03Uc/bZS1GLyZlw3ickBZo2A1DDBlVlYZyMqwIO+4rUzYVk9PsVIy2stvEuHSy4VgZJJo1mnvp89nGnUJGflCr0ONyTgAVSx5FHnslworz+pPKNopUqAMQp1AEgNgjUAcA4O4ztt4Vfi7XPf/BXaPin0MDFI5K+WKmkXT4fSRSyiKS2jZlGtZRsRpIPeHj71xX1StRig8uLK6lw4/wDRr9OcJS2uHPuTHxCmhjVJPw8cry5UStuF0geXzHB29jWT9K4tVnyPD9xxjDmvctdSeOEbcbb8mZ5r0qkuGuUYDW0QnwG58B79KSeSCucnXAsY7naRKcy8JNpN2TH9xWBPqN/+rNZnSepYtbi+7fPZkufTyxvsRmK1bpXXD9iC14LLyVJE8yQS26TBzs2O8u2fqK5r6hhqY4pZ8GRwruvD/Q0en7JT2ThfyXXnd4UgEzQRzsp7NcnIT3x4A+H6Vxf08tXl1H2FkcU+X8mprpYowvburj9DJ5GySdt/IYH0HlXrGNbVtl48nNt36lwfJpUxg+sbNcCWdJDbauzdo9OQxHTfbO+cHGcEZqLJNOLiu7JIRfcsFyz2lw13Mxm7eJuxljAEc+pdB153UKMEpucge9VE1mgsa8d/gldoqIXw8v8A1WjwQNu7Na+CvLJy17INvkhH+t/0A+p8qxeo6jc9iLulx8bma9WSXBKAON7bLKjRyKGRwVYHoQdiKVNxdoRq0ebedOWXsLgxkkxtlon/ADKPP/MuwPuPOul0ef72PjujLy43FnHgfFY0je3uUd7d2DlY2KsHQHGnwwc759+tLkxOT3x4a7BHITZsHuuwaSMGJ0Ajgtmw9tHI+kSiMgiRSR3vE6cnG2KyyrGmrp+W/JNt3FRvbfs5ZIyQxR2TK9GKMVJHptn29qv423FN+SvKJxNOi+4xOhxbXrxq6oxUSABsdSo3xnyz+lQZtPDO191XXb9SSGWUOIvgQXr9kYs/sywbT4AjO48up+9J/CYlm+9FU/LBZXW1vg4E1YSai0n3I1x2Ll8O+KyrL2RYdiFLtr6IB4g+G+K5H6q0WJ4FlivX2VGl0/LU/V2J/m3mPNp2llIrDXodxuyZzgjyyQd/UVz/ANPdHa1yxa1NcXH2ZodQ1Nw4MuPnXp348RVLt+hzzdneyvXiJMZ0kqVyOuD1x5ZqDU6aGoUVk5S8MWM3Hswt710V0Vjok+dTuCQcg+/rTZ6TG5KaVSXZj1nmo7U+/c4VZ5fkiJHh1kMJNMjtCWKjRtrkABEer93ORv1xnHpFklbcY9ySES1cSItY3ljjSGZGWK4hCN+HlEgZhH3idUiBQSR+cEVn47nKnz5T8/qTz9KtFau+YZXEi91YnVV7JV7ihPl0KflYb79d+tXv4eMa8v3IHlbHXJPLL39wIxkRrgysP3VJ6D/MdwPqfCm6vOsUPkdjxuTPSFparGipGAqKAFUdAB0FczKTcrZppVwhxQKFACGgCG5p5eivYDDMPVWHVG8GH97jNS4s0sc7QzJBSR5z5i4FLZzGGcYbqrDo6+DL6fpXS6bPDKrRmZMbgx1wXi12dMFuQXwwjJVTImQSVjc7jO+w8TtTMmDHe6fYdjyy7E9wPiaXElraxf8A1DEVngdRiPQCXm7TxYnvatiOh61UywcLcuZeH/wPTbKIOg9q007SZWl3ClECgApHurgD6DkAjOx6jzxvv570PFiclav5Hx7ChyAcEjIwfX3prhGUlKatrs/YTe+zPmnR812GsSlAKAPuGTSysACVIIBGRsc7jxHpSNWKmXCG7tFWeYMvY3EemSyyQwlzkFWwRoUksrHoDis948kpKH8y8/BZ3KuCqXF9JIE7WR5NAwutmbSPEDJOBtV9RjD8V3IJSsecucCmvZhDAO91Zj0RfzN/e9RZs0MELfcXHjcmejOV+XorKBYYh6sx6u3ix/vauaz55ZZbmamOCiqJiox4tABQAUAJigCG5o5chvYjFMvqrD5kPmp/p41JhzSwy3JjJwUlyYDzXynccPkHad5Ce5MgIBI6eqv6Z9s10GDVQzxr9jPnicHaG17zNcyxtG8mz/4hVUVpMbjWygFvrUkMOOMlJLlEf3ZEPU5HdhSgFABQFhmjxQBQAUPkAoAKACgBaFwhexYOUuUZ798Rd2MHvysMqPb8zegPuRVTUaqGJfJLjxuTN/5Y5chsoRFAuPzMfmc+bH+8Vz2bPLLK5GlCCiuCYqMeLQAUAFABQAUAJSUBxvLVJEZJFDqwwVYZB+lOUpJ2uBJRUuGZPzb8JDkyWDbeML/7H/ofvWtpup7Vtmv6lXJp/wDaZbxCxkhcxzI0bj91xg/TzHtWtCcZK4uylPHKPDQ3p4ygoCgoCgoAKACksAosBcUWB34fYyTuI4UaRz+6gyfc+Q9TTJ5Yw5kx8YSl2NT5U+EhyJL5tvCFD/rf+g+9ZOo6i5cQLmLSrvI1e0tUjUJGoRFGAqjAA9BWS5Nu2W0kuEdqQUWlAKACgAoAKACgAoAKAEIpAGXE+FQ3CaJ40kXycZ+3lT45HF2nQjjF9ygcb+D1u+9tK0B/Kw7RP1DD7n2rQw9TyRVPkrT0qfYpfEfhXfx50Kkw80bB+zYq5DqGGXfgrvTSRXrvli8j+e1nHsjMPuuRVuGow+JEUsMkRz2rj5kce6sP6VNuT7DHFoEtnPRHPspP9KTel3CiRtOWLyT5LWc+8bKPu2BUL1WKP5MkWGTLDw74V38nzrHCP87ZP2XNV8nUsUfw5JI6WXkufBPg9Am91M85/Ko7NP1LH7j2qll6nkl+KosR0yXc0DhvC4bdNEEaxr5IMZ9/Os6eSWR3JliMYoe00cLQAUAFABQA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0" name="AutoShape 8" descr="data:image/jpeg;base64,/9j/4AAQSkZJRgABAQAAAQABAAD/2wCEAAkGBxQTEhQUEhQWFRUXFyAbGBgVGRkYHRobGBwcGB0cHBodHyogHxolHR8cITIlJykrMC4uGCAzODMsNygtLisBCgoKDg0OGxAQGywlICQ0LCwsLCwsLCwsLCwsLCwsLCwsLCwsLCwsLCwsLCwsLCwsLCwsLCwsLCwsLCwsLCwsLP/AABEIALAAsAMBEQACEQEDEQH/xAAcAAABBQEBAQAAAAAAAAAAAAAAAQQFBgcDCAL/xAA+EAACAQMCAwYEAwYEBgMAAAABAgMABBESIQUGMRMiQVFhcQcygZEUUrEjQnKhwfAzYrLCgpKi0eHxFTRT/8QAGwEAAQUBAQAAAAAAAAAAAAAAAAECAwQFBgf/xAAxEQACAgEDAwMDAgUFAQAAAAAAAQIRAwQSIQUxQSJRYQYTMnGhFEKBkbEjUsHR8PH/2gAMAwEAAhEDEQA/ANxoAKACgAoAKAEpOwcjLivFYbddc8qRr5uQM+3n9KfGE5v0obKSXcz3jfxggTK2sLTH8zns0/QsfsPer+Hpkp8y4K8tTFFN4l8Ur+XZHSEeUaAn7tmr8Om4orlMglqZMrt3zJdyf4l1OfTtGA+wIFWoafEl6UiJ5JM5TWVzo7V45+zIz2jLJpwfHWdsUqnjvbuv4GtSGiTsOjMPYkf1p+1eyEtkpZcevkUvFcXIVTgkM7KD65yoqGeHDJ+pIesmRE9w34pX8WNbpMPKRRk/8S4/Sq+Tp2GX48EsdTJFy4J8YYH2uYWhP5lPaL+gYfaqWXpk0riyxHVJ9zQuGcVhuE1wSJIvmpzj38vrWdOEsfDROpRkPM01Ux4tJ5EFpQCgAoAKACgAoAKACgBvd3iRoXkYIqjJZjgD3NLFOTpCOSRk3NvxbJzHYLt/+zj/AEJ5ep+1aun6c21vKeXUeEZ1DHNezMWkMkpRmzI27aAWKqfPGcAACtJ/bwKkuCvcpvk4jhU/7HMTr25AiLKVDliANJOx6j7095oU68dxrxslr7lgQqsjSl4hOsUp7N4upwxjZ9pAMEZA222xUENW5qkvFkrxVyMuZraKK4khiRlETGNi7ai5Uka8YAUHyHvUmGc5Y90n3I5NeC49omP2ZkNyeGKAjEdk6ae9sO8ZAuSAdtqoOL3c9rLLlwR0tnZRQxRymPMlt2mrTKZS7glSjgaNIYAY9Dmn/cyuXDfehlRUeTulmJ7eztU1QgwNPKyyHSQzHIaNsKzsVXSSwAzikcnCTyX2dCrlUQ/EOUpBLbxxBybnVoSVVRlMZw2rSWUr0IYHzq3DWXGTl4I5Y34ILiFm8DBJQFYgEDUrbHpgqSDU2OUZ8ohcGFheSQuJIXaNx+8hwfY+Y9DkUTxxkqaFjNo1DlL4tEER3y7dO2QdP40/qPtWXqem8bsb/oWsWpS4ZrVpdpIivGwdGGQykEEehrIcXF1Iupp8nbNIKLQAUAFABQAUAFAELzRzJDYxdpMeuyIPmdvJR+p8Klw4JZZUhk8igrZgnM3Mt1xKTLg6FBZYo8sqAbliAO8QP3iBjHhmt7DpceGPJnZMjm+CGjsHMTzd1UU477BS7YyVUHdmAIJx51ZyZYxmkhig3yT08f4aS0FrFql0JcLLqYmTClnULnSEGCDjfaqu7epb3w+KJqqqOvFuKxrJeKJGdJylxAykMY5Qda+gwCYz6KvlSY8LcYtcNcP5QjydyM47x5bku7W6iaT5pDK8nqezVtkB8t6kx4HClY2WW0RvEb555XlkOXc5YgY3wB0+lWYRUYqJC3YgvJAysHYMowpDEFQMgAHwGCR9TSbI/wDIu5nWHi86RGFZpBEeqBjp36jHkfEeNI8MLuhd7qjta8clVw50uBF2RVxlWixjQQMbUyeFNf1sVZGjta8YjjMzRwLGXhMSBCcJr2Zu9k5K5H1ps8Ta5ldPkeshZOXLpYbSIxI+kMz3TwtHrBDfLJE478OjyIxknc1WzQcsr5/SyWM1RGxcuxTGPEnYTXUrNbw6CyiIk6AxX5STsD0AU9ak/iJQTpWl3b7/ANBv2oy5KqR0z4/022PjV30r1eSBon+UebZ7ByYjqjJy0TEhW9f8p9R9jVfPpI6iNvhj8eZxZv8AyzzHDexCWA/xKfmQ+TD+vQ1zubFPHKmaUMikuCZFRDxaACgAoAKAIXmrmKKxgM0u/giDq7eCj/v4CpdPhlmlURmSagrZ5y5h45NeTNNOcsRhQOijqFXyFdHhwrFFOK7fuZmTI5snbPl0vo/Cyr2uhnRSJAZ0yN3AJWMN8gQk6/TIqDLqJW3Jcf4JYQpHUcQWLS8Uoht5WZmiMKTvbzLjtI1V8FQRjDdNgD0prxuXDVyX7r3FvaQvEOY5m7aOJmht5HZhCrd1QxzpBA2HmBgelWYaaEab5fuQyyPwQ2asPlUR2xM0CBSfIC0NbnSCwpHLyuwCU7uK0FLff5EEKg9QPSkFUmid4bx1xI7yHMjxiJZm37FNkZgoG5CZAAI8fGqmbTqltXbkljP3Jqa00L/8fbIZ1lGtZ5nXs1A+aWJFyI1wNyWJ2wQNqr7rf3ZumvBLS/ErXGuHpC4Ec0c6Nko8Z6gHByvUb/yq9jy7+ZKiCcNp98u8cms5hNAcMNmU9HH5W8x+lJnwLLCmLjyOL4PRXK/MUV7As0R9GUndG8VP/fxG9czmwywyakacJqStE1USHi0oBQA3vblI42kkIVEBZifACljFyaS8iN0jzdzpzM9/cGVsiNcrEn5VPj/E2xP0FdJpsC08DMy5HNhy5YI0VxOyLcNCoxBqZSQSNUh07lFXV08Rv0o1GSUZKF1YY4IfSXMFqqsluXiuhHMsckjI0Twu4ALAftIySSM4zgb7VDGE5ut3Mf3JG9pWL27eZ2llbVI5yzYAyfptV6EIwilHsitKVnCpOWNYU20ApGOu1IpxatC7XdABTpNxQhKcM5duLhNUKBlzgnUu3uM5FZWu6zptJJxnKnXBcwaWWWSpcE/zPyZMspNumYgi5OVUAgYJOTt0yfesLo31LhyYHjyyqTfBZ1WgknaXBTSPCuxdcMy2qPmiwp9xSuOtIpJhQlP8WFDiC9eNJVjOBKAHA21BTqAJ64zUUoRfqkrY9P8AlLxDBa28bTA4tiqqe+JPxZ0HKGMgGGRHIORkAE+lZ8pZJSrz/gsbYqJWb/l57a3SS5Jjkkx2cWg5YD5mduiddhgk5OwxVnHqHKVR7EUoKrZ25L5nfh9wJV70bYWVPzKD1H+Zckj6+dO1WmWePHdBhyOL5PSVncpIiyRsGRgCpHiD41zMk06Zpp2uDvSCiGkYeTIfjVzNutlGdtmmI/6U/wBx+lbHTdPb+4/BS1OWuEZzwC1V5keYH8OkiCZvBQ5IUHxwSD08M+VaWafocfPgr4o3yyy8QFxHE81zHHbyxFTazW4VNbFsFUKbPHpycnOMDOc4qlBbuI8p/lfglbSKzx/i5upe2ZdMhUdoQxYMw8QD8ox+7kjyxmr2HEscaXK8EE52RlTEYUj54fYVexY+W+VxdYKzxjBGuMhtYXIzjz2zvXPda65PQReJ42+OJeC/pNH951ZN87crKJJLgzRxRt+62clgACFAHtWN9PfUWTJCOmcHJ+Wi3rtHGHrbooVd3HfdLgxvxRP8l3yQXBmkcoiocheshOwXHj1Jrn/qHSZNXplihFbm+H7F3RZXh9RK8z8zJe2uF1ROjgtGTkOhyPYnODj361k9G6HPpetSlHcpL8v9rLeq1v8AEQqHBS8V2vpj+X/0xkya4By/+KyqTxo/5X1ZI8xtg1jdU6xPQJTljk4+6Lum0n333r4LXzdycp0SLNHEkcSoxfO5XYEY8TXKdF+pcsnLDscm3arwjQ1mg9KlHijPHG5AOR4HBGfXB3r0Lnib7mE0l3PmnoQecL4k1u/aRhdYB0lhkoTjvLnYOMbHBqLJji16iSM2WVLBpYntrZjcapFkubqRisSuuQoVn8e93nPebbbFVE9j35OK7RRN+Soqd5atFI0bghlOCDt9fY9R6GrsMlpNeSvJUzVPgpzMQWspDt88JPh4sn+4fWsjqWm2vei5p8t8GvVkF0ZcZ4itvBJM/wAsaFj646D6nAp0IubSGzltVnly+u3mkeWQ5d2LMfUn9B+grrMeNRioLsZMpbpWWrgtqfwzRqkd7C+JJEhbs7iJgCMgMMnSC3gQcnpmqWealO36WvfsyeKVFSuVQO3ZEsme6zKFYg+YBIB9jVzGnSZBJ0zkKltDBcU1SV89harlhQluv2ERMcscWW1d5imtwumNegyx3LHyAHTxzWP1rps+oxjii6jdtl3SZ/sS3Dnj/Mf4uFBKgWaJjpZR3WVgARj905APrVTpvRX03PKWF3CXeyTUat58dTK8a6Pikl2M9PgM0SSaoLAGnWwbEpsYvsgTolOXr9IJ1mkUt2YLKo8Xxgb+ArM6tpZ6rA8UP5u7J9Nk+3LcSnFeazdW7xTooYNriZOgI2Kke22fesrp/wBO/wADqo5sEvh2Xc2veaDjMrBrqEnbTMxN9gxSXcnES0gFLGQdiW4feI6hLozSxx/4NvGcB2cnOW30+4UsdWBiq+aFP0d33ZNCVElzqpIhkljWC4IKtAragkSKojYg7xtuRpJOdOdulM0bpuK5XhjsqtFesb14ZUljOHRgy+48/Q9PYmrM8SnFp+SHHPa7PUfBuIrcQRzJ8siBh6Z8PcHb6VymSLi2n4NeLtWZ98ceL6LeG2U7zMWb+CPH6sV+xrR6Xh3TbfgraqXFGZWfB3xZsn+LPI5QMBoCRYwxJBG5DnxGlelacsy9UWuFwVFje2xy3GQYXmWzjR5NUJmjdkXLKGb9jjGvTvkHA1CmQw+tLd80x7dIrNXF2KzFUZ2obrkVK3RbOWuUJXnUTxMkWkkscYJIwN8+Zz9K5jrH1Hp8OnrFJOV9l3NHTaPLP8lwQt7wG4hUtLEyquxY4Az9/GtXS9W02rqGOfJXyaXJBvcRtaXDUuOCtdhSxlJLa+wduBKOF2E4CgAoAKLa7AKaVPa2kKgzTdtr5Yg5sOHyzMViQuwGSFxn3wSKrarWYtNFSyOrJIYpT7Fjm5Om/Bo4iYzdqdSeIQjA8fAjP/FXOY/qXBLqDi5rZt4fzZoy0E1gUq5K1e2UkLaJVKN+U4z9h0rptPqceph92DuzPy45QdSPiC5eNg8bMjrurKSCDgjYj0NSTipR5GwfJfltrQaojHCkaKrtNIf2k0ckZPaxud+1EoxpHXV6Gsy5p7k3z/7/AAWXyjO06D2rVVpWVXwzbPgdxfXbzW7HeFgy/wAEmT/Jg33FYXU8KjkteS/pZ2qKZ8YL/teIsudokVPYkaj+v8qu9Nhtw2/cg1MrmV/hXH7q2UdnI4jbPccao2A2but3fHBxjrVnLp8eR0u5GsjRz4xxft1iURRwpGGwsQIUs5BZsEnc4UfSlxYPt83Ykp7uCLqciFWkd+ALzypzIlpaftnZyz/s4lwSqj5jv8oJP8q4brvQcuu1i+xFR49T+Tb0mtWmx+p38EVz1xATzJIkmuJkBQfkPRhjwNan03oZaXTvHONST5+Srr8sZyUovuVuulbM4SlAKACgAoAKACgApGpPsB2tNetOzbS+QFYHGknbOah1sMcsP+orXsSYnUjUZucYHZ7dJWVtGlJ8AKXx4eW/jXmUPpjVqtS48X+Hmjon1DG04LuZU5JJLbseuTk58d/HevUcago1CKS+DnJt27PmnjCzctRO6HsbKKVkPennbKJk5AwzBF2989cVS1DV8za+ET4xnzaYzcuYihBCluz+QOQNaofFQen/AIqTSN7Kf7jclWT3wfv+z4iqeEqMn1+YfpVfqMN2G/Yk0zqRXeabntL26fzmfHsrFR/IVa08GsKj8EWV3ImbeImzgE9l2katiJ0uOzk/btt3MHKlhsSAM5qtKS+69kuf0J6W3sVe9VRI4UMoDEBXILDBxhiABke1XobmitLucKcNCkbVdxVwLQ1BSvyg/USl5btiBQAUAFABQAUAFABQAUlcggoUUpbvIvkU9KE1uc/KFSqTAihbasQKVciDvhnCnuGKoEyBqJdlQAdOrEVFkyrGrZJGLfYnG5Mfs1YXFuzsXARZAxJjUOQrDILaTkjbFV46yLl2ZI8TqyN5SuuzvbSQeEyfZiFP8iamzx3YpRGYntkR1w+Xc+bE/ck1Ko2uURvll74QJpIFZuGyy47EiQTCJJBb6zGWDr072+k97A6eOdOMYz9M/wClWW4y9JQ7mYu7O3zOxZtsbsSx28smtHGvTRWm7ZzzTnwuBvYleHcBmleNRFIFdh39JwFJ3OenSsvWdV02mhKU5x3LsvJawaaeWaVcDjjvLksVxMqQyGMMSrBGI0ncb4xsNvpVfpXW8OowQm5R3yXK89w1GnyYnVcEEa21zz7lVqgpRAoAKACgAoAKACgAoAKAHdvw+WQZjikdRtlVLYP0qtqNXgwusskr9yWGKeRPb3JrjvKssS25SJ3LxAvpUtpfxBx7j7Vh9O+otPmyZIylFK+LLufRzhGLiivTQshKsCrDqCMEe4rovu7/AMWq+DPld0yV5X4as8rh0eXREzrFGdLSMuMLqwcePQZ2qLU5HjXDr9STHBMf3ViDpBsbmzGHYFpHOoqmQB2yoo6b4JYjbFV4T3J+pP8A98D5RrwV20bDofJgfsQav1y0QdhLlMOw8mI+xxSRaly7CuS48StIpRbu9rd3cjW8eWgOmM6QVCjEbsGXGDjG/hvWdi3RupRXPks90UyVcMQQVwT3T1G/Q7Dce1aUexWl3Pili6sQufIPGOwEzTSlYFUYU75dicBB4HAPTbcVxn1R0p6n7eLDD1t9zX6fqvtp7nwdueeO/iIIWgkPZMSJY+hDbFdXjj5vTaovpvpL0uoyY9TD1L8X/wBD+oaxzj6GUc13FLwYglABQAUAFABQAUAFABQAUATvJly6XUemTs16yEnu6F3OrO3p9aw+v6fFl0klKO5/y+5d0WaUMtp/qXPjXNaT284tJSkqb7jBZB8xU+31rjOl9Bz6TV45aqFxf7fqa+p10XDbAzA/3/fnXp0ElBpdvY527dse8KukjfVIJSuCP2MnZNvj97B29PHAqPJjlKlGuR2N0yQ432LwRSwyXBJkZWjuJVk06VDAqABsc9fQjwqLFvjNwklx5HTaIa1TU6DzYAfUgVYm6Vkatskearbsr26TynfHszFh/IiotPK8MXY/KqZP8CiLW8eu4vnLRyNFb20hRSIGClOpy5zqCqvT3qrmbhkdRj+rJsatFd5kshDdSxjOAQQGJLAMoYBid9Qzv61aw5N0UQZI0yMqaUbVEYAUSSk7fftY6/AuKG3Jpxa/US67iUNq2xApVyAUAFABQAUAFABQAUAFFgGKFJxdjlaA0jS/JrkTlcgKJRptoCRtLFTbzTNqyjxxoqDOXl1nvegCEbbksBUE8qWRJf1+CSOO0O+J8syQxs7SRM8entolbLxazhdW2NztsdqbHPGUqrv2fuDxtKzjyna9pe2qecyZ9lYMf5Cnal7cTkJiVyLF8YLDsuIs2NpUV/c/K36Cq/TZ7obfYm1UakQ3K3DhcEK03ZiOWNiDIEAjYkTSKSRhwFUbb7jyqTO9vqrl/wCfA3GxpxyeCTs5IVEbNq7WMMW0kOQpJbfUy7n1Bp+nlKNxm7Eze5F1ZquCAAKKfgWPcnOW+AvcTiNgyrpYkkEYwNuvrisTq3WMel0/3ItXdUW9NppZH+JEyWsi5DIw09cqdvDritPDrcOZKprnwQSxSi+VRyqw+eFwRCUAFABQAUAFABQAUj45sDokTH5VLY8gT19qZPNjirnJL9R0YuXYmZuX3FmlxpbLSkFcHIXHdOOvzA/esWHWcE9a9PapR7+LsuS0jWnU65IWSNl+YEe4I/WtrHkjNXEqTjTPnFPY1F6hu4IOwZHmsJrqMNqgxLDpLaV1LIQ2Qc/Ke7ms2TlOTTW5Lw+H+xbXCKxxGR4WuLbWHBm/aPggu0ZI3Ld7AbJwfHerkIwdTrmuCGcqdFk+D1h2vEVbwiRn+p7g/U1X6lk24tnuP00LlZcvjjwjXbxXKjeFtLfwSY/RgPuao9Ly7cjg/JY1ULVmScC7H8RF+IXVFq7wwT54zjfGrGceGa18ye1qJSxvksPMMMpXsp7mDUpxFaWiawX6dEwFJGdzqO3SqmnaTuK/q/YlnGyn1oxd8lYUU3ckm2BpPKPMhjtC95Lka9EWe85AHeO25APj6GvN+vdEefXrHpIO6uXsmdDo9Xsh/qvjwQ3xE4rJJKqrLqt2UPGFPdOdjnzII8a2vpbQY8eFvJD1p834KXUczlNPwU6uvat2ZYUtra/cAo8IUKBAoAKAFpJOrAKV+6Ad8KvZopVa3YrITgY8c7YI8Qap9RwafU4qzKyfDk2M1yXmKIl4I5kNwEOnbumQDGAc4Jz4ZryeHR8ynHM4NQuvmjo8utx7aXcx68vHmYvKzO56ls5/8e3hXruDBjxRUMfCObzylKfqEtLZ5GCxo0jflQFicb7Ab1LOSiueCOKLhY8S0200lnM8AgwzW86rMqs5wGhlK5B1eDAHNZ7gp5FvSfi+39yw+FwUskkkkkknJJ3JJ6knzrR4ql/YrSkbT8DuEaLea4brMwC/wR5GfqxP/KKw+p5d2RR9jQ00ajZoHGOHrcQSQv8ALIhU+mfH6dfpWdjm4NSRYkrieYLiy7Gcw3AYdm+mTRjOAe8VztkjcZ8xXUwlvx2jLaplj4BMzxSpbPHZqmlO2IPazPKWEaFwf2YOk50nAqrlUVK5Ld/hIljyQ/MHDRF2LBHj7WPUY5N2RlYowz4qWBIJqfBmcm03fyR5I0RFTpWRIUnzok33XPyLcmH9/ejb/fyI5N9wA8tz5Uk57VYId8V4e0ErxP8AMhxnz2z/AFqto9Zj1GCOdeSXNi+1OhnVt8MifcKBAoAKAQvrRFqPMvcWPLod8T4c8BQP1aNXHswzj6VT0etjqoOUfDomzYXjr5GgOOm1W3GDXJCmAo/lpv4Fv+4rHx/WhN1bQjtvkuPL1g1vFI9zHPHFKELTQOO0iQMH70YOoI+B3tjWdnyvI6T7eCzjjS5Irmi5QsezkEjSO8k7R6lRi7akUA4J0At1HVj5GptNjklyqG5GRNhZPPIkMQy8jBV9z4n0HX6Vay5Iwi2yKEd0qPUfB+Hrbwxwp8sahR648frXJ5JPJJyZrRjUR5TO6HmQ/Grlg5W9iG2yTAeH5H/ofpWx03Uc/bZS1GLyZlw3ickBZo2A1DDBlVlYZyMqwIO+4rUzYVk9PsVIy2stvEuHSy4VgZJJo1mnvp89nGnUJGflCr0ONyTgAVSx5FHnslworz+pPKNopUqAMQp1AEgNgjUAcA4O4ztt4Vfi7XPf/BXaPin0MDFI5K+WKmkXT4fSRSyiKS2jZlGtZRsRpIPeHj71xX1StRig8uLK6lw4/wDRr9OcJS2uHPuTHxCmhjVJPw8cry5UStuF0geXzHB29jWT9K4tVnyPD9xxjDmvctdSeOEbcbb8mZ5r0qkuGuUYDW0QnwG58B79KSeSCucnXAsY7naRKcy8JNpN2TH9xWBPqN/+rNZnSepYtbi+7fPZkufTyxvsRmK1bpXXD9iC14LLyVJE8yQS26TBzs2O8u2fqK5r6hhqY4pZ8GRwruvD/Q0en7JT2ThfyXXnd4UgEzQRzsp7NcnIT3x4A+H6Vxf08tXl1H2FkcU+X8mprpYowvburj9DJ5GySdt/IYH0HlXrGNbVtl48nNt36lwfJpUxg+sbNcCWdJDbauzdo9OQxHTfbO+cHGcEZqLJNOLiu7JIRfcsFyz2lw13Mxm7eJuxljAEc+pdB153UKMEpucge9VE1mgsa8d/gldoqIXw8v8A1WjwQNu7Na+CvLJy17INvkhH+t/0A+p8qxeo6jc9iLulx8bma9WSXBKAON7bLKjRyKGRwVYHoQdiKVNxdoRq0ebedOWXsLgxkkxtlon/ADKPP/MuwPuPOul0ef72PjujLy43FnHgfFY0je3uUd7d2DlY2KsHQHGnwwc759+tLkxOT3x4a7BHITZsHuuwaSMGJ0Ajgtmw9tHI+kSiMgiRSR3vE6cnG2KyyrGmrp+W/JNt3FRvbfs5ZIyQxR2TK9GKMVJHptn29qv423FN+SvKJxNOi+4xOhxbXrxq6oxUSABsdSo3xnyz+lQZtPDO191XXb9SSGWUOIvgQXr9kYs/sywbT4AjO48up+9J/CYlm+9FU/LBZXW1vg4E1YSai0n3I1x2Ll8O+KyrL2RYdiFLtr6IB4g+G+K5H6q0WJ4FlivX2VGl0/LU/V2J/m3mPNp2llIrDXodxuyZzgjyyQd/UVz/ANPdHa1yxa1NcXH2ZodQ1Nw4MuPnXp348RVLt+hzzdneyvXiJMZ0kqVyOuD1x5ZqDU6aGoUVk5S8MWM3Hswt710V0Vjok+dTuCQcg+/rTZ6TG5KaVSXZj1nmo7U+/c4VZ5fkiJHh1kMJNMjtCWKjRtrkABEer93ORv1xnHpFklbcY9ySES1cSItY3ljjSGZGWK4hCN+HlEgZhH3idUiBQSR+cEVn47nKnz5T8/qTz9KtFau+YZXEi91YnVV7JV7ihPl0KflYb79d+tXv4eMa8v3IHlbHXJPLL39wIxkRrgysP3VJ6D/MdwPqfCm6vOsUPkdjxuTPSFparGipGAqKAFUdAB0FczKTcrZppVwhxQKFACGgCG5p5eivYDDMPVWHVG8GH97jNS4s0sc7QzJBSR5z5i4FLZzGGcYbqrDo6+DL6fpXS6bPDKrRmZMbgx1wXi12dMFuQXwwjJVTImQSVjc7jO+w8TtTMmDHe6fYdjyy7E9wPiaXElraxf8A1DEVngdRiPQCXm7TxYnvatiOh61UywcLcuZeH/wPTbKIOg9q007SZWl3ClECgApHurgD6DkAjOx6jzxvv570PFiclav5Hx7ChyAcEjIwfX3prhGUlKatrs/YTe+zPmnR812GsSlAKAPuGTSysACVIIBGRsc7jxHpSNWKmXCG7tFWeYMvY3EemSyyQwlzkFWwRoUksrHoDis948kpKH8y8/BZ3KuCqXF9JIE7WR5NAwutmbSPEDJOBtV9RjD8V3IJSsecucCmvZhDAO91Zj0RfzN/e9RZs0MELfcXHjcmejOV+XorKBYYh6sx6u3ix/vauaz55ZZbmamOCiqJiox4tABQAUAJigCG5o5chvYjFMvqrD5kPmp/p41JhzSwy3JjJwUlyYDzXynccPkHad5Ce5MgIBI6eqv6Z9s10GDVQzxr9jPnicHaG17zNcyxtG8mz/4hVUVpMbjWygFvrUkMOOMlJLlEf3ZEPU5HdhSgFABQFhmjxQBQAUPkAoAKACgBaFwhexYOUuUZ798Rd2MHvysMqPb8zegPuRVTUaqGJfJLjxuTN/5Y5chsoRFAuPzMfmc+bH+8Vz2bPLLK5GlCCiuCYqMeLQAUAFABQAUAJSUBxvLVJEZJFDqwwVYZB+lOUpJ2uBJRUuGZPzb8JDkyWDbeML/7H/ofvWtpup7Vtmv6lXJp/wDaZbxCxkhcxzI0bj91xg/TzHtWtCcZK4uylPHKPDQ3p4ygoCgoCgoAKACksAosBcUWB34fYyTuI4UaRz+6gyfc+Q9TTJ5Yw5kx8YSl2NT5U+EhyJL5tvCFD/rf+g+9ZOo6i5cQLmLSrvI1e0tUjUJGoRFGAqjAA9BWS5Nu2W0kuEdqQUWlAKACgAoAKACgAoAKAEIpAGXE+FQ3CaJ40kXycZ+3lT45HF2nQjjF9ygcb+D1u+9tK0B/Kw7RP1DD7n2rQw9TyRVPkrT0qfYpfEfhXfx50Kkw80bB+zYq5DqGGXfgrvTSRXrvli8j+e1nHsjMPuuRVuGow+JEUsMkRz2rj5kce6sP6VNuT7DHFoEtnPRHPspP9KTel3CiRtOWLyT5LWc+8bKPu2BUL1WKP5MkWGTLDw74V38nzrHCP87ZP2XNV8nUsUfw5JI6WXkufBPg9Am91M85/Ko7NP1LH7j2qll6nkl+KosR0yXc0DhvC4bdNEEaxr5IMZ9/Os6eSWR3JliMYoe00cLQAUAFABQA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" name="Grafik 12" descr="http://www.vhs-kreis-heinsberg.de/fileadmin/user_upload/telc_lp_zertifikate_Euro_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653136"/>
            <a:ext cx="20097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9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Bildschirmpräsentation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Französisch  als 2. Fremdsprache</vt:lpstr>
      <vt:lpstr>Le français …partout</vt:lpstr>
      <vt:lpstr>Französischunterricht  am Phoenix-Gymnasium</vt:lpstr>
      <vt:lpstr>Das Lehrwerk</vt:lpstr>
      <vt:lpstr>PowerPoint-Präsentation</vt:lpstr>
      <vt:lpstr>PowerPoint-Präsentation</vt:lpstr>
      <vt:lpstr>Rahmenbedingungen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Französisch  als 2. Fremdsprache</dc:title>
  <dc:creator>Maike</dc:creator>
  <cp:lastModifiedBy>Goeke</cp:lastModifiedBy>
  <cp:revision>43</cp:revision>
  <dcterms:created xsi:type="dcterms:W3CDTF">2013-03-06T20:15:07Z</dcterms:created>
  <dcterms:modified xsi:type="dcterms:W3CDTF">2017-03-27T18:52:06Z</dcterms:modified>
</cp:coreProperties>
</file>